
<file path=[Content_Types].xml><?xml version="1.0" encoding="utf-8"?>
<Types xmlns="http://schemas.openxmlformats.org/package/2006/content-types">
  <Default ContentType="application/vnd.openxmlformats-package.core-properties+xml" Extension="xml"/>
  <Default ContentType="image/jpeg" Extension="jpeg"/>
  <Default ContentType="image/png" Extension="png"/>
  <Default ContentType="image/gif" Extension="gif"/>
  <Default ContentType="image/jpeg" Extension="jpg"/>
  <Default ContentType="application/vnd.openxmlformats-package.relationships+xml" Extension="rels"/>
  <Override ContentType="application/vnd.openxmlformats-officedocument.presentationml.presentation.main+xml" PartName="/ppt/presentation.xml"/>
  <Override ContentType="application/vnd.openxmlformats-officedocument.presentationml.slide+xml" PartName="/ppt/slides/slide25.xml"/>
  <Override ContentType="application/vnd.openxmlformats-officedocument.presentationml.notesSlide+xml" PartName="/ppt/notesSlides/notesSlide25.xml"/>
  <Override ContentType="application/vnd.openxmlformats-officedocument.presentationml.notesMaster+xml" PartName="/ppt/notesMasters/notesMaster1.xml"/>
  <Override ContentType="application/vnd.openxmlformats-officedocument.theme+xml" PartName="/ppt/theme/theme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vnd.openxmlformats-officedocument.theme+xml" PartName="/ppt/theme/theme1.xml"/>
  <Override ContentType="application/vnd.openxmlformats-officedocument.presentationml.slideLayout+xml" PartName="/ppt/slideLayouts/slideLayout12.xml"/>
  <Override ContentType="application/vnd.openxmlformats-officedocument.presentationml.slide+xml" PartName="/ppt/slides/slide20.xml"/>
  <Override ContentType="application/vnd.openxmlformats-officedocument.presentationml.notesSlide+xml" PartName="/ppt/notesSlides/notesSlide20.xml"/>
  <Override ContentType="application/vnd.openxmlformats-officedocument.presentationml.slide+xml" PartName="/ppt/slides/slide41.xml"/>
  <Override ContentType="application/vnd.openxmlformats-officedocument.presentationml.notesSlide+xml" PartName="/ppt/notesSlides/notesSlide41.xml"/>
  <Override ContentType="application/vnd.openxmlformats-officedocument.presentationml.slide+xml" PartName="/ppt/slides/slide46.xml"/>
  <Override ContentType="application/vnd.openxmlformats-officedocument.presentationml.notesSlide+xml" PartName="/ppt/notesSlides/notesSlide46.xml"/>
  <Override ContentType="application/vnd.openxmlformats-officedocument.presentationml.slide+xml" PartName="/ppt/slides/slide62.xml"/>
  <Override ContentType="application/vnd.openxmlformats-officedocument.presentationml.notesSlide+xml" PartName="/ppt/notesSlides/notesSlide62.xml"/>
  <Override ContentType="application/vnd.openxmlformats-officedocument.presentationml.slide+xml" PartName="/ppt/slides/slide67.xml"/>
  <Override ContentType="application/vnd.openxmlformats-officedocument.presentationml.notesSlide+xml" PartName="/ppt/notesSlides/notesSlide67.xml"/>
  <Override ContentType="application/vnd.openxmlformats-officedocument.presentationml.presProps+xml" PartName="/ppt/presProps.xml"/>
  <Override ContentType="application/vnd.openxmlformats-officedocument.presentationml.slide+xml" PartName="/ppt/slides/slide15.xml"/>
  <Override ContentType="application/vnd.openxmlformats-officedocument.presentationml.notesSlide+xml" PartName="/ppt/notesSlides/notesSlide15.xml"/>
  <Override ContentType="application/vnd.openxmlformats-officedocument.presentationml.slide+xml" PartName="/ppt/slides/slide10.xml"/>
  <Override ContentType="application/vnd.openxmlformats-officedocument.presentationml.notesSlide+xml" PartName="/ppt/notesSlides/notesSlide10.xml"/>
  <Override ContentType="application/vnd.openxmlformats-officedocument.presentationml.slide+xml" PartName="/ppt/slides/slide31.xml"/>
  <Override ContentType="application/vnd.openxmlformats-officedocument.presentationml.notesSlide+xml" PartName="/ppt/notesSlides/notesSlide31.xml"/>
  <Override ContentType="application/vnd.openxmlformats-officedocument.presentationml.slide+xml" PartName="/ppt/slides/slide36.xml"/>
  <Override ContentType="application/vnd.openxmlformats-officedocument.presentationml.notesSlide+xml" PartName="/ppt/notesSlides/notesSlide36.xml"/>
  <Override ContentType="application/vnd.openxmlformats-officedocument.presentationml.slide+xml" PartName="/ppt/slides/slide52.xml"/>
  <Override ContentType="application/vnd.openxmlformats-officedocument.presentationml.notesSlide+xml" PartName="/ppt/notesSlides/notesSlide52.xml"/>
  <Override ContentType="application/vnd.openxmlformats-officedocument.presentationml.slide+xml" PartName="/ppt/slides/slide57.xml"/>
  <Override ContentType="application/vnd.openxmlformats-officedocument.presentationml.notesSlide+xml" PartName="/ppt/notesSlides/notesSlide57.xml"/>
  <Override ContentType="application/vnd.openxmlformats-officedocument.presentationml.slide+xml" PartName="/ppt/slides/slide73.xml"/>
  <Override ContentType="application/vnd.openxmlformats-officedocument.presentationml.notesSlide+xml" PartName="/ppt/notesSlides/notesSlide73.xml"/>
  <Override ContentType="application/vnd.openxmlformats-officedocument.presentationml.slide+xml" PartName="/ppt/slides/slide78.xml"/>
  <Override ContentType="application/vnd.openxmlformats-officedocument.presentationml.notesSlide+xml" PartName="/ppt/notesSlides/notesSlide78.xml"/>
  <Override ContentType="application/vnd.openxmlformats-officedocument.presentationml.slide+xml" PartName="/ppt/slides/slide4.xml"/>
  <Override ContentType="application/vnd.openxmlformats-officedocument.presentationml.notesSlide+xml" PartName="/ppt/notesSlides/notesSlide4.xml"/>
  <Override ContentType="application/vnd.openxmlformats-officedocument.presentationml.slide+xml" PartName="/ppt/slides/slide18.xml"/>
  <Override ContentType="application/vnd.openxmlformats-officedocument.presentationml.notesSlide+xml" PartName="/ppt/notesSlides/notesSlide18.xml"/>
  <Override ContentType="application/vnd.openxmlformats-officedocument.presentationml.slide+xml" PartName="/ppt/slides/slide13.xml"/>
  <Override ContentType="application/vnd.openxmlformats-officedocument.presentationml.notesSlide+xml" PartName="/ppt/notesSlides/notesSlide13.xml"/>
  <Override ContentType="application/vnd.openxmlformats-officedocument.presentationml.slide+xml" PartName="/ppt/slides/slide21.xml"/>
  <Override ContentType="application/vnd.openxmlformats-officedocument.presentationml.notesSlide+xml" PartName="/ppt/notesSlides/notesSlide21.xml"/>
  <Override ContentType="application/vnd.openxmlformats-officedocument.presentationml.slide+xml" PartName="/ppt/slides/slide26.xml"/>
  <Override ContentType="application/vnd.openxmlformats-officedocument.presentationml.notesSlide+xml" PartName="/ppt/notesSlides/notesSlide26.xml"/>
  <Override ContentType="application/vnd.openxmlformats-officedocument.presentationml.slide+xml" PartName="/ppt/slides/slide29.xml"/>
  <Override ContentType="application/vnd.openxmlformats-officedocument.presentationml.notesSlide+xml" PartName="/ppt/notesSlides/notesSlide29.xml"/>
  <Override ContentType="application/vnd.openxmlformats-officedocument.presentationml.slide+xml" PartName="/ppt/slides/slide34.xml"/>
  <Override ContentType="application/vnd.openxmlformats-officedocument.presentationml.notesSlide+xml" PartName="/ppt/notesSlides/notesSlide34.xml"/>
  <Override ContentType="application/vnd.openxmlformats-officedocument.presentationml.slide+xml" PartName="/ppt/slides/slide42.xml"/>
  <Override ContentType="application/vnd.openxmlformats-officedocument.presentationml.notesSlide+xml" PartName="/ppt/notesSlides/notesSlide42.xml"/>
  <Override ContentType="application/vnd.openxmlformats-officedocument.presentationml.slide+xml" PartName="/ppt/slides/slide47.xml"/>
  <Override ContentType="application/vnd.openxmlformats-officedocument.presentationml.notesSlide+xml" PartName="/ppt/notesSlides/notesSlide47.xml"/>
  <Override ContentType="application/vnd.openxmlformats-officedocument.presentationml.slide+xml" PartName="/ppt/slides/slide55.xml"/>
  <Override ContentType="application/vnd.openxmlformats-officedocument.presentationml.notesSlide+xml" PartName="/ppt/notesSlides/notesSlide55.xml"/>
  <Override ContentType="application/vnd.openxmlformats-officedocument.presentationml.slide+xml" PartName="/ppt/slides/slide63.xml"/>
  <Override ContentType="application/vnd.openxmlformats-officedocument.presentationml.notesSlide+xml" PartName="/ppt/notesSlides/notesSlide63.xml"/>
  <Override ContentType="application/vnd.openxmlformats-officedocument.presentationml.slide+xml" PartName="/ppt/slides/slide68.xml"/>
  <Override ContentType="application/vnd.openxmlformats-officedocument.presentationml.notesSlide+xml" PartName="/ppt/notesSlides/notesSlide68.xml"/>
  <Override ContentType="application/vnd.openxmlformats-officedocument.presentationml.slide+xml" PartName="/ppt/slides/slide76.xml"/>
  <Override ContentType="application/vnd.openxmlformats-officedocument.presentationml.notesSlide+xml" PartName="/ppt/notesSlides/notesSlide76.xml"/>
  <Override ContentType="application/vnd.openxmlformats-officedocument.presentationml.slide+xml" PartName="/ppt/slides/slide7.xml"/>
  <Override ContentType="application/vnd.openxmlformats-officedocument.presentationml.notesSlide+xml" PartName="/ppt/notesSlides/notesSlide7.xml"/>
  <Override ContentType="application/vnd.openxmlformats-officedocument.presentationml.slide+xml" PartName="/ppt/slides/slide50.xml"/>
  <Override ContentType="application/vnd.openxmlformats-officedocument.presentationml.notesSlide+xml" PartName="/ppt/notesSlides/notesSlide50.xml"/>
  <Override ContentType="application/vnd.openxmlformats-officedocument.presentationml.slide+xml" PartName="/ppt/slides/slide71.xml"/>
  <Override ContentType="application/vnd.openxmlformats-officedocument.presentationml.notesSlide+xml" PartName="/ppt/notesSlides/notesSlide71.xml"/>
  <Override ContentType="application/vnd.openxmlformats-officedocument.presentationml.slide+xml" PartName="/ppt/slides/slide79.xml"/>
  <Override ContentType="application/vnd.openxmlformats-officedocument.presentationml.notesSlide+xml" PartName="/ppt/notesSlides/notesSlide79.xml"/>
  <Override ContentType="application/vnd.openxmlformats-officedocument.presentationml.viewProps+xml" PartName="/ppt/viewProps.xml"/>
  <Override ContentType="application/vnd.openxmlformats-officedocument.presentationml.slide+xml" PartName="/ppt/slides/slide2.xml"/>
  <Override ContentType="application/vnd.openxmlformats-officedocument.presentationml.notesSlide+xml" PartName="/ppt/notesSlides/notesSlide2.xml"/>
  <Override ContentType="application/vnd.openxmlformats-officedocument.presentationml.slide+xml" PartName="/ppt/slides/slide11.xml"/>
  <Override ContentType="application/vnd.openxmlformats-officedocument.presentationml.notesSlide+xml" PartName="/ppt/notesSlides/notesSlide11.xml"/>
  <Override ContentType="application/vnd.openxmlformats-officedocument.presentationml.slide+xml" PartName="/ppt/slides/slide16.xml"/>
  <Override ContentType="application/vnd.openxmlformats-officedocument.presentationml.notesSlide+xml" PartName="/ppt/notesSlides/notesSlide16.xml"/>
  <Override ContentType="application/vnd.openxmlformats-officedocument.presentationml.slide+xml" PartName="/ppt/slides/slide24.xml"/>
  <Override ContentType="application/vnd.openxmlformats-officedocument.presentationml.notesSlide+xml" PartName="/ppt/notesSlides/notesSlide24.xml"/>
  <Override ContentType="application/vnd.openxmlformats-officedocument.presentationml.slide+xml" PartName="/ppt/slides/slide32.xml"/>
  <Override ContentType="application/vnd.openxmlformats-officedocument.presentationml.notesSlide+xml" PartName="/ppt/notesSlides/notesSlide32.xml"/>
  <Override ContentType="application/vnd.openxmlformats-officedocument.presentationml.slide+xml" PartName="/ppt/slides/slide37.xml"/>
  <Override ContentType="application/vnd.openxmlformats-officedocument.presentationml.notesSlide+xml" PartName="/ppt/notesSlides/notesSlide37.xml"/>
  <Override ContentType="application/vnd.openxmlformats-officedocument.presentationml.slide+xml" PartName="/ppt/slides/slide45.xml"/>
  <Override ContentType="application/vnd.openxmlformats-officedocument.presentationml.notesSlide+xml" PartName="/ppt/notesSlides/notesSlide45.xml"/>
  <Override ContentType="application/vnd.openxmlformats-officedocument.presentationml.slide+xml" PartName="/ppt/slides/slide58.xml"/>
  <Override ContentType="application/vnd.openxmlformats-officedocument.presentationml.notesSlide+xml" PartName="/ppt/notesSlides/notesSlide58.xml"/>
  <Override ContentType="application/vnd.openxmlformats-officedocument.presentationml.slide+xml" PartName="/ppt/slides/slide66.xml"/>
  <Override ContentType="application/vnd.openxmlformats-officedocument.presentationml.notesSlide+xml" PartName="/ppt/notesSlides/notesSlide66.xml"/>
  <Override ContentType="application/vnd.openxmlformats-officedocument.presentationml.slide+xml" PartName="/ppt/slides/slide19.xml"/>
  <Override ContentType="application/vnd.openxmlformats-officedocument.presentationml.notesSlide+xml" PartName="/ppt/notesSlides/notesSlide19.xml"/>
  <Override ContentType="application/vnd.openxmlformats-officedocument.presentationml.slide+xml" PartName="/ppt/slides/slide40.xml"/>
  <Override ContentType="application/vnd.openxmlformats-officedocument.presentationml.notesSlide+xml" PartName="/ppt/notesSlides/notesSlide40.xml"/>
  <Override ContentType="application/vnd.openxmlformats-officedocument.presentationml.slide+xml" PartName="/ppt/slides/slide53.xml"/>
  <Override ContentType="application/vnd.openxmlformats-officedocument.presentationml.notesSlide+xml" PartName="/ppt/notesSlides/notesSlide53.xml"/>
  <Override ContentType="application/vnd.openxmlformats-officedocument.presentationml.slide+xml" PartName="/ppt/slides/slide61.xml"/>
  <Override ContentType="application/vnd.openxmlformats-officedocument.presentationml.notesSlide+xml" PartName="/ppt/notesSlides/notesSlide61.xml"/>
  <Override ContentType="application/vnd.openxmlformats-officedocument.presentationml.slide+xml" PartName="/ppt/slides/slide69.xml"/>
  <Override ContentType="application/vnd.openxmlformats-officedocument.presentationml.notesSlide+xml" PartName="/ppt/notesSlides/notesSlide69.xml"/>
  <Override ContentType="application/vnd.openxmlformats-officedocument.presentationml.slide+xml" PartName="/ppt/slides/slide74.xml"/>
  <Override ContentType="application/vnd.openxmlformats-officedocument.presentationml.notesSlide+xml" PartName="/ppt/notesSlides/notesSlide74.xml"/>
  <Override ContentType="application/vnd.openxmlformats-officedocument.presentationml.slide+xml" PartName="/ppt/slides/slide5.xml"/>
  <Override ContentType="application/vnd.openxmlformats-officedocument.presentationml.notesSlide+xml" PartName="/ppt/notesSlides/notesSlide5.xml"/>
  <Override ContentType="application/vnd.openxmlformats-officedocument.presentationml.slide+xml" PartName="/ppt/slides/slide14.xml"/>
  <Override ContentType="application/vnd.openxmlformats-officedocument.presentationml.notesSlide+xml" PartName="/ppt/notesSlides/notesSlide14.xml"/>
  <Override ContentType="application/vnd.openxmlformats-officedocument.presentationml.slide+xml" PartName="/ppt/slides/slide22.xml"/>
  <Override ContentType="application/vnd.openxmlformats-officedocument.presentationml.notesSlide+xml" PartName="/ppt/notesSlides/notesSlide22.xml"/>
  <Override ContentType="application/vnd.openxmlformats-officedocument.presentationml.slide+xml" PartName="/ppt/slides/slide27.xml"/>
  <Override ContentType="application/vnd.openxmlformats-officedocument.presentationml.notesSlide+xml" PartName="/ppt/notesSlides/notesSlide27.xml"/>
  <Override ContentType="application/vnd.openxmlformats-officedocument.presentationml.slide+xml" PartName="/ppt/slides/slide35.xml"/>
  <Override ContentType="application/vnd.openxmlformats-officedocument.presentationml.notesSlide+xml" PartName="/ppt/notesSlides/notesSlide35.xml"/>
  <Override ContentType="application/vnd.openxmlformats-officedocument.presentationml.slide+xml" PartName="/ppt/slides/slide48.xml"/>
  <Override ContentType="application/vnd.openxmlformats-officedocument.presentationml.notesSlide+xml" PartName="/ppt/notesSlides/notesSlide48.xml"/>
  <Override ContentType="application/vnd.openxmlformats-officedocument.presentationml.slide+xml" PartName="/ppt/slides/slide56.xml"/>
  <Override ContentType="application/vnd.openxmlformats-officedocument.presentationml.notesSlide+xml" PartName="/ppt/notesSlides/notesSlide56.xml"/>
  <Override ContentType="application/vnd.openxmlformats-officedocument.presentationml.slide+xml" PartName="/ppt/slides/slide9.xml"/>
  <Override ContentType="application/vnd.openxmlformats-officedocument.presentationml.notesSlide+xml" PartName="/ppt/notesSlides/notesSlide9.xml"/>
  <Override ContentType="application/vnd.openxmlformats-officedocument.presentationml.slide+xml" PartName="/ppt/slides/slide30.xml"/>
  <Override ContentType="application/vnd.openxmlformats-officedocument.presentationml.notesSlide+xml" PartName="/ppt/notesSlides/notesSlide30.xml"/>
  <Override ContentType="application/vnd.openxmlformats-officedocument.presentationml.slide+xml" PartName="/ppt/slides/slide43.xml"/>
  <Override ContentType="application/vnd.openxmlformats-officedocument.presentationml.notesSlide+xml" PartName="/ppt/notesSlides/notesSlide43.xml"/>
  <Override ContentType="application/vnd.openxmlformats-officedocument.presentationml.slide+xml" PartName="/ppt/slides/slide51.xml"/>
  <Override ContentType="application/vnd.openxmlformats-officedocument.presentationml.notesSlide+xml" PartName="/ppt/notesSlides/notesSlide51.xml"/>
  <Override ContentType="application/vnd.openxmlformats-officedocument.presentationml.slide+xml" PartName="/ppt/slides/slide59.xml"/>
  <Override ContentType="application/vnd.openxmlformats-officedocument.presentationml.notesSlide+xml" PartName="/ppt/notesSlides/notesSlide59.xml"/>
  <Override ContentType="application/vnd.openxmlformats-officedocument.presentationml.slide+xml" PartName="/ppt/slides/slide64.xml"/>
  <Override ContentType="application/vnd.openxmlformats-officedocument.presentationml.notesSlide+xml" PartName="/ppt/notesSlides/notesSlide64.xml"/>
  <Override ContentType="application/vnd.openxmlformats-officedocument.presentationml.slide+xml" PartName="/ppt/slides/slide72.xml"/>
  <Override ContentType="application/vnd.openxmlformats-officedocument.presentationml.notesSlide+xml" PartName="/ppt/notesSlides/notesSlide72.xml"/>
  <Override ContentType="application/vnd.openxmlformats-officedocument.presentationml.slide+xml" PartName="/ppt/slides/slide77.xml"/>
  <Override ContentType="application/vnd.openxmlformats-officedocument.presentationml.notesSlide+xml" PartName="/ppt/notesSlides/notesSlide77.xml"/>
  <Override ContentType="application/vnd.openxmlformats-officedocument.presentationml.slide+xml" PartName="/ppt/slides/slide80.xml"/>
  <Override ContentType="application/vnd.openxmlformats-officedocument.presentationml.notesSlide+xml" PartName="/ppt/notesSlides/notesSlide80.xml"/>
  <Override ContentType="application/vnd.openxmlformats-officedocument.presentationml.slide+xml" PartName="/ppt/slides/slide3.xml"/>
  <Override ContentType="application/vnd.openxmlformats-officedocument.presentationml.notesSlide+xml" PartName="/ppt/notesSlides/notesSlide3.xml"/>
  <Override ContentType="application/vnd.openxmlformats-officedocument.presentationml.slide+xml" PartName="/ppt/slides/slide8.xml"/>
  <Override ContentType="application/vnd.openxmlformats-officedocument.presentationml.notesSlide+xml" PartName="/ppt/notesSlides/notesSlide8.xml"/>
  <Override ContentType="application/vnd.openxmlformats-officedocument.presentationml.slide+xml" PartName="/ppt/slides/slide12.xml"/>
  <Override ContentType="application/vnd.openxmlformats-officedocument.presentationml.notesSlide+xml" PartName="/ppt/notesSlides/notesSlide12.xml"/>
  <Override ContentType="application/vnd.openxmlformats-officedocument.presentationml.slide+xml" PartName="/ppt/slides/slide17.xml"/>
  <Override ContentType="application/vnd.openxmlformats-officedocument.presentationml.notesSlide+xml" PartName="/ppt/notesSlides/notesSlide17.xml"/>
  <Override ContentType="application/vnd.openxmlformats-officedocument.presentationml.slide+xml" PartName="/ppt/slides/slide38.xml"/>
  <Override ContentType="application/vnd.openxmlformats-officedocument.presentationml.notesSlide+xml" PartName="/ppt/notesSlides/notesSlide38.xml"/>
  <Override ContentType="application/vnd.openxmlformats-officedocument.presentationml.slide+xml" PartName="/ppt/slides/slide33.xml"/>
  <Override ContentType="application/vnd.openxmlformats-officedocument.presentationml.notesSlide+xml" PartName="/ppt/notesSlides/notesSlide33.xml"/>
  <Override ContentType="application/vnd.openxmlformats-officedocument.presentationml.slide+xml" PartName="/ppt/slides/slide49.xml"/>
  <Override ContentType="application/vnd.openxmlformats-officedocument.presentationml.notesSlide+xml" PartName="/ppt/notesSlides/notesSlide49.xml"/>
  <Override ContentType="application/vnd.openxmlformats-officedocument.presentationml.slide+xml" PartName="/ppt/slides/slide54.xml"/>
  <Override ContentType="application/vnd.openxmlformats-officedocument.presentationml.notesSlide+xml" PartName="/ppt/notesSlides/notesSlide54.xml"/>
  <Override ContentType="application/vnd.openxmlformats-officedocument.presentationml.slide+xml" PartName="/ppt/slides/slide75.xml"/>
  <Override ContentType="application/vnd.openxmlformats-officedocument.presentationml.notesSlide+xml" PartName="/ppt/notesSlides/notesSlide75.xml"/>
  <Override ContentType="application/vnd.openxmlformats-officedocument.presentationml.slide+xml" PartName="/ppt/slides/slide6.xml"/>
  <Override ContentType="application/vnd.openxmlformats-officedocument.presentationml.notesSlide+xml" PartName="/ppt/notesSlides/notesSlide6.xml"/>
  <Override ContentType="application/vnd.openxmlformats-officedocument.presentationml.slide+xml" PartName="/ppt/slides/slide70.xml"/>
  <Override ContentType="application/vnd.openxmlformats-officedocument.presentationml.notesSlide+xml" PartName="/ppt/notesSlides/notesSlide70.xml"/>
  <Override ContentType="application/vnd.openxmlformats-officedocument.presentationml.slide+xml" PartName="/ppt/slides/slide1.xml"/>
  <Override ContentType="application/vnd.openxmlformats-officedocument.presentationml.notesSlide+xml" PartName="/ppt/notesSlides/notesSlide1.xml"/>
  <Override ContentType="application/vnd.openxmlformats-officedocument.presentationml.slide+xml" PartName="/ppt/slides/slide28.xml"/>
  <Override ContentType="application/vnd.openxmlformats-officedocument.presentationml.notesSlide+xml" PartName="/ppt/notesSlides/notesSlide28.xml"/>
  <Override ContentType="application/vnd.openxmlformats-officedocument.presentationml.slide+xml" PartName="/ppt/slides/slide23.xml"/>
  <Override ContentType="application/vnd.openxmlformats-officedocument.presentationml.notesSlide+xml" PartName="/ppt/notesSlides/notesSlide23.xml"/>
  <Override ContentType="application/vnd.openxmlformats-officedocument.presentationml.slide+xml" PartName="/ppt/slides/slide39.xml"/>
  <Override ContentType="application/vnd.openxmlformats-officedocument.presentationml.notesSlide+xml" PartName="/ppt/notesSlides/notesSlide39.xml"/>
  <Override ContentType="application/vnd.openxmlformats-officedocument.presentationml.slide+xml" PartName="/ppt/slides/slide44.xml"/>
  <Override ContentType="application/vnd.openxmlformats-officedocument.presentationml.notesSlide+xml" PartName="/ppt/notesSlides/notesSlide44.xml"/>
  <Override ContentType="application/vnd.openxmlformats-officedocument.presentationml.slide+xml" PartName="/ppt/slides/slide65.xml"/>
  <Override ContentType="application/vnd.openxmlformats-officedocument.presentationml.notesSlide+xml" PartName="/ppt/notesSlides/notesSlide65.xml"/>
  <Override ContentType="application/vnd.openxmlformats-officedocument.presentationml.tableStyles+xml" PartName="/ppt/tableStyles.xml"/>
  <Override ContentType="application/vnd.openxmlformats-officedocument.presentationml.slide+xml" PartName="/ppt/slides/slide60.xml"/>
  <Override ContentType="application/vnd.openxmlformats-officedocument.presentationml.notesSlide+xml" PartName="/ppt/notesSlides/notesSlide60.xml"/>
  <Override ContentType="application/vnd.openxmlformats-officedocument.presentationml.slide+xml" PartName="/ppt/slides/slide81.xml"/>
  <Override ContentType="application/vnd.openxmlformats-officedocument.presentationml.notesSlide+xml" PartName="/ppt/notesSlides/notesSlide81.xml"/>
  <Override ContentType="application/vnd.openxmlformats-officedocument.extended-properties+xml" PartName="/docProps/app.xml"/>
  <Override ContentType="application/vnd.openxmlformats-officedocument.custom-properties+xml" PartName="/docProps/custom.xml"/>
</Types>
</file>

<file path=_rels/.rels><?xml version="1.0" encoding="utf-8" standalone="no" ?><Relationships xmlns="http://schemas.openxmlformats.org/package/2006/relationships"><Relationship Id="rId3" Target="/docProps/core.xml" Type="http://schemas.openxmlformats.org/package/2006/relationships/metadata/core-properties"/><Relationship Id="rId2" Target="/docProps/thumbnail.jpeg" Type="http://schemas.openxmlformats.org/package/2006/relationships/metadata/thumbnail"/><Relationship Id="rId1" Target="/ppt/presentation.xml" Type="http://schemas.openxmlformats.org/officeDocument/2006/relationships/officeDocument"/><Relationship Id="rId4" Target="/docProps/app.xml" Type="http://schemas.openxmlformats.org/officeDocument/2006/relationships/extended-properties"/><Relationship Id="rId5" Target="docProps/custom.xml" Type="http://schemas.openxmlformats.org/officeDocument/2006/relationships/custom-properties"/></Relationships>
</file>

<file path=ppt/presentation.xml><?xml version="1.0" encoding="utf-8"?>
<p:presentation xmlns:p15="http://schemas.microsoft.com/office/powerpoint/2012/main"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3"/>
  </p:notesMasterIdLst>
  <p:sldIdLst>
    <p:sldId id="256" r:id="rId2"/>
    <p:sldId id="580" r:id="rId3"/>
    <p:sldId id="1397" r:id="rId4"/>
    <p:sldId id="1398" r:id="rId5"/>
    <p:sldId id="1467" r:id="rId6"/>
    <p:sldId id="1472" r:id="rId7"/>
    <p:sldId id="1477" r:id="rId8"/>
    <p:sldId id="1478" r:id="rId9"/>
    <p:sldId id="1479" r:id="rId10"/>
    <p:sldId id="1431" r:id="rId11"/>
    <p:sldId id="1466" r:id="rId12"/>
    <p:sldId id="1468" r:id="rId13"/>
    <p:sldId id="1469" r:id="rId14"/>
    <p:sldId id="1470" r:id="rId15"/>
    <p:sldId id="1471" r:id="rId16"/>
    <p:sldId id="1476" r:id="rId17"/>
    <p:sldId id="1486" r:id="rId18"/>
    <p:sldId id="579" r:id="rId19"/>
    <p:sldId id="1307" r:id="rId20"/>
    <p:sldId id="1367" r:id="rId21"/>
    <p:sldId id="1378" r:id="rId22"/>
    <p:sldId id="1379" r:id="rId23"/>
    <p:sldId id="1380" r:id="rId24"/>
    <p:sldId id="1381" r:id="rId25"/>
    <p:sldId id="1382" r:id="rId26"/>
    <p:sldId id="1383" r:id="rId27"/>
    <p:sldId id="1384" r:id="rId28"/>
    <p:sldId id="1385" r:id="rId29"/>
    <p:sldId id="1386" r:id="rId30"/>
    <p:sldId id="1387" r:id="rId31"/>
    <p:sldId id="1388" r:id="rId32"/>
    <p:sldId id="1491" r:id="rId33"/>
    <p:sldId id="1492" r:id="rId34"/>
    <p:sldId id="1493" r:id="rId35"/>
    <p:sldId id="1389" r:id="rId36"/>
    <p:sldId id="1390" r:id="rId37"/>
    <p:sldId id="1391" r:id="rId38"/>
    <p:sldId id="1392" r:id="rId39"/>
    <p:sldId id="1396" r:id="rId40"/>
    <p:sldId id="1393" r:id="rId41"/>
    <p:sldId id="1395" r:id="rId42"/>
    <p:sldId id="1394" r:id="rId43"/>
    <p:sldId id="1309" r:id="rId44"/>
    <p:sldId id="1432" r:id="rId45"/>
    <p:sldId id="1444" r:id="rId46"/>
    <p:sldId id="1433" r:id="rId47"/>
    <p:sldId id="1445" r:id="rId48"/>
    <p:sldId id="1434" r:id="rId49"/>
    <p:sldId id="1399" r:id="rId50"/>
    <p:sldId id="1421" r:id="rId51"/>
    <p:sldId id="1422" r:id="rId52"/>
    <p:sldId id="1487" r:id="rId53"/>
    <p:sldId id="1488" r:id="rId54"/>
    <p:sldId id="1489" r:id="rId55"/>
    <p:sldId id="1490" r:id="rId56"/>
    <p:sldId id="1429" r:id="rId57"/>
    <p:sldId id="1423" r:id="rId58"/>
    <p:sldId id="1430" r:id="rId59"/>
    <p:sldId id="1424" r:id="rId60"/>
    <p:sldId id="1400" r:id="rId61"/>
    <p:sldId id="1401" r:id="rId62"/>
    <p:sldId id="1416" r:id="rId63"/>
    <p:sldId id="1402" r:id="rId64"/>
    <p:sldId id="1417" r:id="rId65"/>
    <p:sldId id="1403" r:id="rId66"/>
    <p:sldId id="1418" r:id="rId67"/>
    <p:sldId id="1404" r:id="rId68"/>
    <p:sldId id="1419" r:id="rId69"/>
    <p:sldId id="1405" r:id="rId70"/>
    <p:sldId id="1420" r:id="rId71"/>
    <p:sldId id="1311" r:id="rId72"/>
    <p:sldId id="1446" r:id="rId73"/>
    <p:sldId id="1447" r:id="rId74"/>
    <p:sldId id="1460" r:id="rId75"/>
    <p:sldId id="1448" r:id="rId76"/>
    <p:sldId id="1461" r:id="rId77"/>
    <p:sldId id="1338" r:id="rId78"/>
    <p:sldId id="1463" r:id="rId79"/>
    <p:sldId id="1464" r:id="rId80"/>
    <p:sldId id="1465" r:id="rId81"/>
    <p:sldId id="1308" r:id="rId8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B3B3"/>
    <a:srgbClr val="F0F4F6"/>
    <a:srgbClr val="E7E9EB"/>
    <a:srgbClr val="FFE599"/>
    <a:srgbClr val="FFFFFF"/>
    <a:srgbClr val="101010"/>
    <a:srgbClr val="414141"/>
    <a:srgbClr val="8A8A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267" autoAdjust="0"/>
    <p:restoredTop sz="87893" autoAdjust="0"/>
  </p:normalViewPr>
  <p:slideViewPr>
    <p:cSldViewPr snapToGrid="0">
      <p:cViewPr varScale="1">
        <p:scale>
          <a:sx n="140" d="100"/>
          <a:sy n="140" d="100"/>
        </p:scale>
        <p:origin x="59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&#65279;<?xml version="1.0" encoding="utf-8"?><Relationships xmlns="http://schemas.openxmlformats.org/package/2006/relationships"><Relationship Type="http://schemas.openxmlformats.org/officeDocument/2006/relationships/slide" Target="/ppt/slides/slide25.xml" Id="rId26" /><Relationship Type="http://schemas.openxmlformats.org/officeDocument/2006/relationships/slide" Target="/ppt/slides/slide20.xml" Id="rId21" /><Relationship Type="http://schemas.openxmlformats.org/officeDocument/2006/relationships/slide" Target="/ppt/slides/slide41.xml" Id="rId42" /><Relationship Type="http://schemas.openxmlformats.org/officeDocument/2006/relationships/slide" Target="/ppt/slides/slide46.xml" Id="rId47" /><Relationship Type="http://schemas.openxmlformats.org/officeDocument/2006/relationships/slide" Target="/ppt/slides/slide62.xml" Id="rId63" /><Relationship Type="http://schemas.openxmlformats.org/officeDocument/2006/relationships/slide" Target="/ppt/slides/slide67.xml" Id="rId68" /><Relationship Type="http://schemas.openxmlformats.org/officeDocument/2006/relationships/presProps" Target="/ppt/presProps.xml" Id="rId84" /><Relationship Type="http://schemas.openxmlformats.org/officeDocument/2006/relationships/slide" Target="/ppt/slides/slide15.xml" Id="rId16" /><Relationship Type="http://schemas.openxmlformats.org/officeDocument/2006/relationships/slide" Target="/ppt/slides/slide10.xml" Id="rId11" /><Relationship Type="http://schemas.openxmlformats.org/officeDocument/2006/relationships/slide" Target="/ppt/slides/slide31.xml" Id="rId32" /><Relationship Type="http://schemas.openxmlformats.org/officeDocument/2006/relationships/slide" Target="/ppt/slides/slide36.xml" Id="rId37" /><Relationship Type="http://schemas.openxmlformats.org/officeDocument/2006/relationships/slide" Target="/ppt/slides/slide52.xml" Id="rId53" /><Relationship Type="http://schemas.openxmlformats.org/officeDocument/2006/relationships/slide" Target="/ppt/slides/slide57.xml" Id="rId58" /><Relationship Type="http://schemas.openxmlformats.org/officeDocument/2006/relationships/slide" Target="/ppt/slides/slide73.xml" Id="rId74" /><Relationship Type="http://schemas.openxmlformats.org/officeDocument/2006/relationships/slide" Target="/ppt/slides/slide78.xml" Id="rId79" /><Relationship Type="http://schemas.openxmlformats.org/officeDocument/2006/relationships/slide" Target="/ppt/slides/slide4.xml" Id="rId5" /><Relationship Type="http://schemas.openxmlformats.org/officeDocument/2006/relationships/slide" Target="/ppt/slides/slide18.xml" Id="rId19" /><Relationship Type="http://schemas.openxmlformats.org/officeDocument/2006/relationships/slide" Target="/ppt/slides/slide13.xml" Id="rId14" /><Relationship Type="http://schemas.openxmlformats.org/officeDocument/2006/relationships/slide" Target="/ppt/slides/slide21.xml" Id="rId22" /><Relationship Type="http://schemas.openxmlformats.org/officeDocument/2006/relationships/slide" Target="/ppt/slides/slide26.xml" Id="rId27" /><Relationship Type="http://schemas.openxmlformats.org/officeDocument/2006/relationships/slide" Target="/ppt/slides/slide29.xml" Id="rId30" /><Relationship Type="http://schemas.openxmlformats.org/officeDocument/2006/relationships/slide" Target="/ppt/slides/slide34.xml" Id="rId35" /><Relationship Type="http://schemas.openxmlformats.org/officeDocument/2006/relationships/slide" Target="/ppt/slides/slide42.xml" Id="rId43" /><Relationship Type="http://schemas.openxmlformats.org/officeDocument/2006/relationships/slide" Target="/ppt/slides/slide47.xml" Id="rId48" /><Relationship Type="http://schemas.openxmlformats.org/officeDocument/2006/relationships/slide" Target="/ppt/slides/slide55.xml" Id="rId56" /><Relationship Type="http://schemas.openxmlformats.org/officeDocument/2006/relationships/slide" Target="/ppt/slides/slide63.xml" Id="rId64" /><Relationship Type="http://schemas.openxmlformats.org/officeDocument/2006/relationships/slide" Target="/ppt/slides/slide68.xml" Id="rId69" /><Relationship Type="http://schemas.openxmlformats.org/officeDocument/2006/relationships/slide" Target="/ppt/slides/slide76.xml" Id="rId77" /><Relationship Type="http://schemas.openxmlformats.org/officeDocument/2006/relationships/slide" Target="/ppt/slides/slide7.xml" Id="rId8" /><Relationship Type="http://schemas.openxmlformats.org/officeDocument/2006/relationships/slide" Target="/ppt/slides/slide50.xml" Id="rId51" /><Relationship Type="http://schemas.openxmlformats.org/officeDocument/2006/relationships/slide" Target="/ppt/slides/slide71.xml" Id="rId72" /><Relationship Type="http://schemas.openxmlformats.org/officeDocument/2006/relationships/slide" Target="/ppt/slides/slide79.xml" Id="rId80" /><Relationship Type="http://schemas.openxmlformats.org/officeDocument/2006/relationships/viewProps" Target="/ppt/viewProps.xml" Id="rId85" /><Relationship Type="http://schemas.openxmlformats.org/officeDocument/2006/relationships/slide" Target="/ppt/slides/slide2.xml" Id="rId3" /><Relationship Type="http://schemas.openxmlformats.org/officeDocument/2006/relationships/slide" Target="/ppt/slides/slide11.xml" Id="rId12" /><Relationship Type="http://schemas.openxmlformats.org/officeDocument/2006/relationships/slide" Target="/ppt/slides/slide16.xml" Id="rId17" /><Relationship Type="http://schemas.openxmlformats.org/officeDocument/2006/relationships/slide" Target="/ppt/slides/slide24.xml" Id="rId25" /><Relationship Type="http://schemas.openxmlformats.org/officeDocument/2006/relationships/slide" Target="/ppt/slides/slide32.xml" Id="rId33" /><Relationship Type="http://schemas.openxmlformats.org/officeDocument/2006/relationships/slide" Target="/ppt/slides/slide37.xml" Id="rId38" /><Relationship Type="http://schemas.openxmlformats.org/officeDocument/2006/relationships/slide" Target="/ppt/slides/slide45.xml" Id="rId46" /><Relationship Type="http://schemas.openxmlformats.org/officeDocument/2006/relationships/slide" Target="/ppt/slides/slide58.xml" Id="rId59" /><Relationship Type="http://schemas.openxmlformats.org/officeDocument/2006/relationships/slide" Target="/ppt/slides/slide66.xml" Id="rId67" /><Relationship Type="http://schemas.openxmlformats.org/officeDocument/2006/relationships/slide" Target="/ppt/slides/slide19.xml" Id="rId20" /><Relationship Type="http://schemas.openxmlformats.org/officeDocument/2006/relationships/slide" Target="/ppt/slides/slide40.xml" Id="rId41" /><Relationship Type="http://schemas.openxmlformats.org/officeDocument/2006/relationships/slide" Target="/ppt/slides/slide53.xml" Id="rId54" /><Relationship Type="http://schemas.openxmlformats.org/officeDocument/2006/relationships/slide" Target="/ppt/slides/slide61.xml" Id="rId62" /><Relationship Type="http://schemas.openxmlformats.org/officeDocument/2006/relationships/slide" Target="/ppt/slides/slide69.xml" Id="rId70" /><Relationship Type="http://schemas.openxmlformats.org/officeDocument/2006/relationships/slide" Target="/ppt/slides/slide74.xml" Id="rId75" /><Relationship Type="http://schemas.openxmlformats.org/officeDocument/2006/relationships/notesMaster" Target="/ppt/notesMasters/notesMaster1.xml" Id="rId83" /><Relationship Type="http://schemas.openxmlformats.org/officeDocument/2006/relationships/slideMaster" Target="/ppt/slideMasters/slideMaster1.xml" Id="rId1" /><Relationship Type="http://schemas.openxmlformats.org/officeDocument/2006/relationships/slide" Target="/ppt/slides/slide5.xml" Id="rId6" /><Relationship Type="http://schemas.openxmlformats.org/officeDocument/2006/relationships/slide" Target="/ppt/slides/slide14.xml" Id="rId15" /><Relationship Type="http://schemas.openxmlformats.org/officeDocument/2006/relationships/slide" Target="/ppt/slides/slide22.xml" Id="rId23" /><Relationship Type="http://schemas.openxmlformats.org/officeDocument/2006/relationships/slide" Target="/ppt/slides/slide27.xml" Id="rId28" /><Relationship Type="http://schemas.openxmlformats.org/officeDocument/2006/relationships/slide" Target="/ppt/slides/slide35.xml" Id="rId36" /><Relationship Type="http://schemas.openxmlformats.org/officeDocument/2006/relationships/slide" Target="/ppt/slides/slide48.xml" Id="rId49" /><Relationship Type="http://schemas.openxmlformats.org/officeDocument/2006/relationships/slide" Target="/ppt/slides/slide56.xml" Id="rId57" /><Relationship Type="http://schemas.openxmlformats.org/officeDocument/2006/relationships/slide" Target="/ppt/slides/slide9.xml" Id="rId10" /><Relationship Type="http://schemas.openxmlformats.org/officeDocument/2006/relationships/slide" Target="/ppt/slides/slide30.xml" Id="rId31" /><Relationship Type="http://schemas.openxmlformats.org/officeDocument/2006/relationships/slide" Target="/ppt/slides/slide43.xml" Id="rId44" /><Relationship Type="http://schemas.openxmlformats.org/officeDocument/2006/relationships/slide" Target="/ppt/slides/slide51.xml" Id="rId52" /><Relationship Type="http://schemas.openxmlformats.org/officeDocument/2006/relationships/slide" Target="/ppt/slides/slide59.xml" Id="rId60" /><Relationship Type="http://schemas.openxmlformats.org/officeDocument/2006/relationships/slide" Target="/ppt/slides/slide64.xml" Id="rId65" /><Relationship Type="http://schemas.openxmlformats.org/officeDocument/2006/relationships/slide" Target="/ppt/slides/slide72.xml" Id="rId73" /><Relationship Type="http://schemas.openxmlformats.org/officeDocument/2006/relationships/slide" Target="/ppt/slides/slide77.xml" Id="rId78" /><Relationship Type="http://schemas.openxmlformats.org/officeDocument/2006/relationships/slide" Target="/ppt/slides/slide80.xml" Id="rId81" /><Relationship Type="http://schemas.openxmlformats.org/officeDocument/2006/relationships/theme" Target="/ppt/theme/theme1.xml" Id="rId86" /><Relationship Type="http://schemas.openxmlformats.org/officeDocument/2006/relationships/slide" Target="/ppt/slides/slide3.xml" Id="rId4" /><Relationship Type="http://schemas.openxmlformats.org/officeDocument/2006/relationships/slide" Target="/ppt/slides/slide8.xml" Id="rId9" /><Relationship Type="http://schemas.openxmlformats.org/officeDocument/2006/relationships/slide" Target="/ppt/slides/slide12.xml" Id="rId13" /><Relationship Type="http://schemas.openxmlformats.org/officeDocument/2006/relationships/slide" Target="/ppt/slides/slide17.xml" Id="rId18" /><Relationship Type="http://schemas.openxmlformats.org/officeDocument/2006/relationships/slide" Target="/ppt/slides/slide38.xml" Id="rId39" /><Relationship Type="http://schemas.openxmlformats.org/officeDocument/2006/relationships/slide" Target="/ppt/slides/slide33.xml" Id="rId34" /><Relationship Type="http://schemas.openxmlformats.org/officeDocument/2006/relationships/slide" Target="/ppt/slides/slide49.xml" Id="rId50" /><Relationship Type="http://schemas.openxmlformats.org/officeDocument/2006/relationships/slide" Target="/ppt/slides/slide54.xml" Id="rId55" /><Relationship Type="http://schemas.openxmlformats.org/officeDocument/2006/relationships/slide" Target="/ppt/slides/slide75.xml" Id="rId76" /><Relationship Type="http://schemas.openxmlformats.org/officeDocument/2006/relationships/slide" Target="/ppt/slides/slide6.xml" Id="rId7" /><Relationship Type="http://schemas.openxmlformats.org/officeDocument/2006/relationships/slide" Target="/ppt/slides/slide70.xml" Id="rId71" /><Relationship Type="http://schemas.openxmlformats.org/officeDocument/2006/relationships/slide" Target="/ppt/slides/slide1.xml" Id="rId2" /><Relationship Type="http://schemas.openxmlformats.org/officeDocument/2006/relationships/slide" Target="/ppt/slides/slide28.xml" Id="rId29" /><Relationship Type="http://schemas.openxmlformats.org/officeDocument/2006/relationships/slide" Target="/ppt/slides/slide23.xml" Id="rId24" /><Relationship Type="http://schemas.openxmlformats.org/officeDocument/2006/relationships/slide" Target="/ppt/slides/slide39.xml" Id="rId40" /><Relationship Type="http://schemas.openxmlformats.org/officeDocument/2006/relationships/slide" Target="/ppt/slides/slide44.xml" Id="rId45" /><Relationship Type="http://schemas.openxmlformats.org/officeDocument/2006/relationships/slide" Target="/ppt/slides/slide65.xml" Id="rId66" /><Relationship Type="http://schemas.openxmlformats.org/officeDocument/2006/relationships/tableStyles" Target="/ppt/tableStyles.xml" Id="rId87" /><Relationship Type="http://schemas.openxmlformats.org/officeDocument/2006/relationships/slide" Target="/ppt/slides/slide60.xml" Id="rId61" /><Relationship Type="http://schemas.openxmlformats.org/officeDocument/2006/relationships/slide" Target="/ppt/slides/slide81.xml" Id="rId82" /></Relationships>
</file>

<file path=ppt/notesMasters/_rels/notesMaster1.xml.rels>&#65279;<?xml version="1.0" encoding="utf-8"?><Relationships xmlns="http://schemas.openxmlformats.org/package/2006/relationships"><Relationship Type="http://schemas.openxmlformats.org/officeDocument/2006/relationships/theme" Target="/ppt/theme/theme2.xml" Id="rId1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07D788-BFA1-4F43-9745-1DE168951A46}" type="datetimeFigureOut">
              <a:rPr lang="en-US" smtClean="0"/>
              <a:t>11/21/2024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E1E644-48F9-9543-9FBB-4B808E91ED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237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&#65279;<?xml version="1.0" encoding="utf-8"?><Relationships xmlns="http://schemas.openxmlformats.org/package/2006/relationships"><Relationship Type="http://schemas.openxmlformats.org/officeDocument/2006/relationships/slide" Target="/ppt/slides/slide1.xml" Id="rId2" /><Relationship Type="http://schemas.openxmlformats.org/officeDocument/2006/relationships/notesMaster" Target="/ppt/notesMasters/notesMaster1.xml" Id="rId1" /></Relationships>
</file>

<file path=ppt/notesSlides/_rels/notesSlide10.xml.rels>&#65279;<?xml version="1.0" encoding="utf-8"?><Relationships xmlns="http://schemas.openxmlformats.org/package/2006/relationships"><Relationship Type="http://schemas.openxmlformats.org/officeDocument/2006/relationships/slide" Target="/ppt/slides/slide10.xml" Id="rId2" /><Relationship Type="http://schemas.openxmlformats.org/officeDocument/2006/relationships/notesMaster" Target="/ppt/notesMasters/notesMaster1.xml" Id="rId1" /></Relationships>
</file>

<file path=ppt/notesSlides/_rels/notesSlide11.xml.rels>&#65279;<?xml version="1.0" encoding="utf-8"?><Relationships xmlns="http://schemas.openxmlformats.org/package/2006/relationships"><Relationship Type="http://schemas.openxmlformats.org/officeDocument/2006/relationships/slide" Target="/ppt/slides/slide11.xml" Id="rId2" /><Relationship Type="http://schemas.openxmlformats.org/officeDocument/2006/relationships/notesMaster" Target="/ppt/notesMasters/notesMaster1.xml" Id="rId1" /></Relationships>
</file>

<file path=ppt/notesSlides/_rels/notesSlide12.xml.rels>&#65279;<?xml version="1.0" encoding="utf-8"?><Relationships xmlns="http://schemas.openxmlformats.org/package/2006/relationships"><Relationship Type="http://schemas.openxmlformats.org/officeDocument/2006/relationships/slide" Target="/ppt/slides/slide12.xml" Id="rId2" /><Relationship Type="http://schemas.openxmlformats.org/officeDocument/2006/relationships/notesMaster" Target="/ppt/notesMasters/notesMaster1.xml" Id="rId1" /></Relationships>
</file>

<file path=ppt/notesSlides/_rels/notesSlide13.xml.rels>&#65279;<?xml version="1.0" encoding="utf-8"?><Relationships xmlns="http://schemas.openxmlformats.org/package/2006/relationships"><Relationship Type="http://schemas.openxmlformats.org/officeDocument/2006/relationships/slide" Target="/ppt/slides/slide13.xml" Id="rId2" /><Relationship Type="http://schemas.openxmlformats.org/officeDocument/2006/relationships/notesMaster" Target="/ppt/notesMasters/notesMaster1.xml" Id="rId1" /></Relationships>
</file>

<file path=ppt/notesSlides/_rels/notesSlide14.xml.rels>&#65279;<?xml version="1.0" encoding="utf-8"?><Relationships xmlns="http://schemas.openxmlformats.org/package/2006/relationships"><Relationship Type="http://schemas.openxmlformats.org/officeDocument/2006/relationships/slide" Target="/ppt/slides/slide14.xml" Id="rId2" /><Relationship Type="http://schemas.openxmlformats.org/officeDocument/2006/relationships/notesMaster" Target="/ppt/notesMasters/notesMaster1.xml" Id="rId1" /></Relationships>
</file>

<file path=ppt/notesSlides/_rels/notesSlide15.xml.rels>&#65279;<?xml version="1.0" encoding="utf-8"?><Relationships xmlns="http://schemas.openxmlformats.org/package/2006/relationships"><Relationship Type="http://schemas.openxmlformats.org/officeDocument/2006/relationships/slide" Target="/ppt/slides/slide15.xml" Id="rId2" /><Relationship Type="http://schemas.openxmlformats.org/officeDocument/2006/relationships/notesMaster" Target="/ppt/notesMasters/notesMaster1.xml" Id="rId1" /></Relationships>
</file>

<file path=ppt/notesSlides/_rels/notesSlide16.xml.rels>&#65279;<?xml version="1.0" encoding="utf-8"?><Relationships xmlns="http://schemas.openxmlformats.org/package/2006/relationships"><Relationship Type="http://schemas.openxmlformats.org/officeDocument/2006/relationships/slide" Target="/ppt/slides/slide16.xml" Id="rId2" /><Relationship Type="http://schemas.openxmlformats.org/officeDocument/2006/relationships/notesMaster" Target="/ppt/notesMasters/notesMaster1.xml" Id="rId1" /></Relationships>
</file>

<file path=ppt/notesSlides/_rels/notesSlide17.xml.rels>&#65279;<?xml version="1.0" encoding="utf-8"?><Relationships xmlns="http://schemas.openxmlformats.org/package/2006/relationships"><Relationship Type="http://schemas.openxmlformats.org/officeDocument/2006/relationships/slide" Target="/ppt/slides/slide17.xml" Id="rId2" /><Relationship Type="http://schemas.openxmlformats.org/officeDocument/2006/relationships/notesMaster" Target="/ppt/notesMasters/notesMaster1.xml" Id="rId1" /></Relationships>
</file>

<file path=ppt/notesSlides/_rels/notesSlide18.xml.rels>&#65279;<?xml version="1.0" encoding="utf-8"?><Relationships xmlns="http://schemas.openxmlformats.org/package/2006/relationships"><Relationship Type="http://schemas.openxmlformats.org/officeDocument/2006/relationships/slide" Target="/ppt/slides/slide18.xml" Id="rId2" /><Relationship Type="http://schemas.openxmlformats.org/officeDocument/2006/relationships/notesMaster" Target="/ppt/notesMasters/notesMaster1.xml" Id="rId1" /></Relationships>
</file>

<file path=ppt/notesSlides/_rels/notesSlide19.xml.rels>&#65279;<?xml version="1.0" encoding="utf-8"?><Relationships xmlns="http://schemas.openxmlformats.org/package/2006/relationships"><Relationship Type="http://schemas.openxmlformats.org/officeDocument/2006/relationships/slide" Target="/ppt/slides/slide19.xml" Id="rId2" /><Relationship Type="http://schemas.openxmlformats.org/officeDocument/2006/relationships/notesMaster" Target="/ppt/notesMasters/notesMaster1.xml" Id="rId1" /></Relationships>
</file>

<file path=ppt/notesSlides/_rels/notesSlide2.xml.rels>&#65279;<?xml version="1.0" encoding="utf-8"?><Relationships xmlns="http://schemas.openxmlformats.org/package/2006/relationships"><Relationship Type="http://schemas.openxmlformats.org/officeDocument/2006/relationships/slide" Target="/ppt/slides/slide2.xml" Id="rId2" /><Relationship Type="http://schemas.openxmlformats.org/officeDocument/2006/relationships/notesMaster" Target="/ppt/notesMasters/notesMaster1.xml" Id="rId1" /></Relationships>
</file>

<file path=ppt/notesSlides/_rels/notesSlide20.xml.rels>&#65279;<?xml version="1.0" encoding="utf-8"?><Relationships xmlns="http://schemas.openxmlformats.org/package/2006/relationships"><Relationship Type="http://schemas.openxmlformats.org/officeDocument/2006/relationships/slide" Target="/ppt/slides/slide20.xml" Id="rId2" /><Relationship Type="http://schemas.openxmlformats.org/officeDocument/2006/relationships/notesMaster" Target="/ppt/notesMasters/notesMaster1.xml" Id="rId1" /></Relationships>
</file>

<file path=ppt/notesSlides/_rels/notesSlide21.xml.rels>&#65279;<?xml version="1.0" encoding="utf-8"?><Relationships xmlns="http://schemas.openxmlformats.org/package/2006/relationships"><Relationship Type="http://schemas.openxmlformats.org/officeDocument/2006/relationships/slide" Target="/ppt/slides/slide21.xml" Id="rId2" /><Relationship Type="http://schemas.openxmlformats.org/officeDocument/2006/relationships/notesMaster" Target="/ppt/notesMasters/notesMaster1.xml" Id="rId1" /></Relationships>
</file>

<file path=ppt/notesSlides/_rels/notesSlide22.xml.rels>&#65279;<?xml version="1.0" encoding="utf-8"?><Relationships xmlns="http://schemas.openxmlformats.org/package/2006/relationships"><Relationship Type="http://schemas.openxmlformats.org/officeDocument/2006/relationships/slide" Target="/ppt/slides/slide22.xml" Id="rId2" /><Relationship Type="http://schemas.openxmlformats.org/officeDocument/2006/relationships/notesMaster" Target="/ppt/notesMasters/notesMaster1.xml" Id="rId1" /></Relationships>
</file>

<file path=ppt/notesSlides/_rels/notesSlide23.xml.rels>&#65279;<?xml version="1.0" encoding="utf-8"?><Relationships xmlns="http://schemas.openxmlformats.org/package/2006/relationships"><Relationship Type="http://schemas.openxmlformats.org/officeDocument/2006/relationships/slide" Target="/ppt/slides/slide23.xml" Id="rId2" /><Relationship Type="http://schemas.openxmlformats.org/officeDocument/2006/relationships/notesMaster" Target="/ppt/notesMasters/notesMaster1.xml" Id="rId1" /></Relationships>
</file>

<file path=ppt/notesSlides/_rels/notesSlide24.xml.rels>&#65279;<?xml version="1.0" encoding="utf-8"?><Relationships xmlns="http://schemas.openxmlformats.org/package/2006/relationships"><Relationship Type="http://schemas.openxmlformats.org/officeDocument/2006/relationships/slide" Target="/ppt/slides/slide24.xml" Id="rId2" /><Relationship Type="http://schemas.openxmlformats.org/officeDocument/2006/relationships/notesMaster" Target="/ppt/notesMasters/notesMaster1.xml" Id="rId1" /></Relationships>
</file>

<file path=ppt/notesSlides/_rels/notesSlide25.xml.rels>&#65279;<?xml version="1.0" encoding="utf-8"?><Relationships xmlns="http://schemas.openxmlformats.org/package/2006/relationships"><Relationship Type="http://schemas.openxmlformats.org/officeDocument/2006/relationships/slide" Target="/ppt/slides/slide25.xml" Id="rId2" /><Relationship Type="http://schemas.openxmlformats.org/officeDocument/2006/relationships/notesMaster" Target="/ppt/notesMasters/notesMaster1.xml" Id="rId1" /></Relationships>
</file>

<file path=ppt/notesSlides/_rels/notesSlide26.xml.rels>&#65279;<?xml version="1.0" encoding="utf-8"?><Relationships xmlns="http://schemas.openxmlformats.org/package/2006/relationships"><Relationship Type="http://schemas.openxmlformats.org/officeDocument/2006/relationships/slide" Target="/ppt/slides/slide26.xml" Id="rId2" /><Relationship Type="http://schemas.openxmlformats.org/officeDocument/2006/relationships/notesMaster" Target="/ppt/notesMasters/notesMaster1.xml" Id="rId1" /></Relationships>
</file>

<file path=ppt/notesSlides/_rels/notesSlide27.xml.rels>&#65279;<?xml version="1.0" encoding="utf-8"?><Relationships xmlns="http://schemas.openxmlformats.org/package/2006/relationships"><Relationship Type="http://schemas.openxmlformats.org/officeDocument/2006/relationships/slide" Target="/ppt/slides/slide27.xml" Id="rId2" /><Relationship Type="http://schemas.openxmlformats.org/officeDocument/2006/relationships/notesMaster" Target="/ppt/notesMasters/notesMaster1.xml" Id="rId1" /></Relationships>
</file>

<file path=ppt/notesSlides/_rels/notesSlide28.xml.rels>&#65279;<?xml version="1.0" encoding="utf-8"?><Relationships xmlns="http://schemas.openxmlformats.org/package/2006/relationships"><Relationship Type="http://schemas.openxmlformats.org/officeDocument/2006/relationships/slide" Target="/ppt/slides/slide28.xml" Id="rId2" /><Relationship Type="http://schemas.openxmlformats.org/officeDocument/2006/relationships/notesMaster" Target="/ppt/notesMasters/notesMaster1.xml" Id="rId1" /></Relationships>
</file>

<file path=ppt/notesSlides/_rels/notesSlide29.xml.rels>&#65279;<?xml version="1.0" encoding="utf-8"?><Relationships xmlns="http://schemas.openxmlformats.org/package/2006/relationships"><Relationship Type="http://schemas.openxmlformats.org/officeDocument/2006/relationships/slide" Target="/ppt/slides/slide29.xml" Id="rId2" /><Relationship Type="http://schemas.openxmlformats.org/officeDocument/2006/relationships/notesMaster" Target="/ppt/notesMasters/notesMaster1.xml" Id="rId1" /></Relationships>
</file>

<file path=ppt/notesSlides/_rels/notesSlide3.xml.rels>&#65279;<?xml version="1.0" encoding="utf-8"?><Relationships xmlns="http://schemas.openxmlformats.org/package/2006/relationships"><Relationship Type="http://schemas.openxmlformats.org/officeDocument/2006/relationships/slide" Target="/ppt/slides/slide3.xml" Id="rId2" /><Relationship Type="http://schemas.openxmlformats.org/officeDocument/2006/relationships/notesMaster" Target="/ppt/notesMasters/notesMaster1.xml" Id="rId1" /></Relationships>
</file>

<file path=ppt/notesSlides/_rels/notesSlide30.xml.rels>&#65279;<?xml version="1.0" encoding="utf-8"?><Relationships xmlns="http://schemas.openxmlformats.org/package/2006/relationships"><Relationship Type="http://schemas.openxmlformats.org/officeDocument/2006/relationships/slide" Target="/ppt/slides/slide30.xml" Id="rId2" /><Relationship Type="http://schemas.openxmlformats.org/officeDocument/2006/relationships/notesMaster" Target="/ppt/notesMasters/notesMaster1.xml" Id="rId1" /></Relationships>
</file>

<file path=ppt/notesSlides/_rels/notesSlide31.xml.rels>&#65279;<?xml version="1.0" encoding="utf-8"?><Relationships xmlns="http://schemas.openxmlformats.org/package/2006/relationships"><Relationship Type="http://schemas.openxmlformats.org/officeDocument/2006/relationships/slide" Target="/ppt/slides/slide31.xml" Id="rId2" /><Relationship Type="http://schemas.openxmlformats.org/officeDocument/2006/relationships/notesMaster" Target="/ppt/notesMasters/notesMaster1.xml" Id="rId1" /></Relationships>
</file>

<file path=ppt/notesSlides/_rels/notesSlide32.xml.rels>&#65279;<?xml version="1.0" encoding="utf-8"?><Relationships xmlns="http://schemas.openxmlformats.org/package/2006/relationships"><Relationship Type="http://schemas.openxmlformats.org/officeDocument/2006/relationships/slide" Target="/ppt/slides/slide32.xml" Id="rId2" /><Relationship Type="http://schemas.openxmlformats.org/officeDocument/2006/relationships/notesMaster" Target="/ppt/notesMasters/notesMaster1.xml" Id="rId1" /></Relationships>
</file>

<file path=ppt/notesSlides/_rels/notesSlide33.xml.rels>&#65279;<?xml version="1.0" encoding="utf-8"?><Relationships xmlns="http://schemas.openxmlformats.org/package/2006/relationships"><Relationship Type="http://schemas.openxmlformats.org/officeDocument/2006/relationships/slide" Target="/ppt/slides/slide33.xml" Id="rId2" /><Relationship Type="http://schemas.openxmlformats.org/officeDocument/2006/relationships/notesMaster" Target="/ppt/notesMasters/notesMaster1.xml" Id="rId1" /></Relationships>
</file>

<file path=ppt/notesSlides/_rels/notesSlide34.xml.rels>&#65279;<?xml version="1.0" encoding="utf-8"?><Relationships xmlns="http://schemas.openxmlformats.org/package/2006/relationships"><Relationship Type="http://schemas.openxmlformats.org/officeDocument/2006/relationships/slide" Target="/ppt/slides/slide34.xml" Id="rId2" /><Relationship Type="http://schemas.openxmlformats.org/officeDocument/2006/relationships/notesMaster" Target="/ppt/notesMasters/notesMaster1.xml" Id="rId1" /></Relationships>
</file>

<file path=ppt/notesSlides/_rels/notesSlide35.xml.rels>&#65279;<?xml version="1.0" encoding="utf-8"?><Relationships xmlns="http://schemas.openxmlformats.org/package/2006/relationships"><Relationship Type="http://schemas.openxmlformats.org/officeDocument/2006/relationships/slide" Target="/ppt/slides/slide35.xml" Id="rId2" /><Relationship Type="http://schemas.openxmlformats.org/officeDocument/2006/relationships/notesMaster" Target="/ppt/notesMasters/notesMaster1.xml" Id="rId1" /></Relationships>
</file>

<file path=ppt/notesSlides/_rels/notesSlide36.xml.rels>&#65279;<?xml version="1.0" encoding="utf-8"?><Relationships xmlns="http://schemas.openxmlformats.org/package/2006/relationships"><Relationship Type="http://schemas.openxmlformats.org/officeDocument/2006/relationships/slide" Target="/ppt/slides/slide36.xml" Id="rId2" /><Relationship Type="http://schemas.openxmlformats.org/officeDocument/2006/relationships/notesMaster" Target="/ppt/notesMasters/notesMaster1.xml" Id="rId1" /></Relationships>
</file>

<file path=ppt/notesSlides/_rels/notesSlide37.xml.rels>&#65279;<?xml version="1.0" encoding="utf-8"?><Relationships xmlns="http://schemas.openxmlformats.org/package/2006/relationships"><Relationship Type="http://schemas.openxmlformats.org/officeDocument/2006/relationships/slide" Target="/ppt/slides/slide37.xml" Id="rId2" /><Relationship Type="http://schemas.openxmlformats.org/officeDocument/2006/relationships/notesMaster" Target="/ppt/notesMasters/notesMaster1.xml" Id="rId1" /></Relationships>
</file>

<file path=ppt/notesSlides/_rels/notesSlide38.xml.rels>&#65279;<?xml version="1.0" encoding="utf-8"?><Relationships xmlns="http://schemas.openxmlformats.org/package/2006/relationships"><Relationship Type="http://schemas.openxmlformats.org/officeDocument/2006/relationships/slide" Target="/ppt/slides/slide38.xml" Id="rId2" /><Relationship Type="http://schemas.openxmlformats.org/officeDocument/2006/relationships/notesMaster" Target="/ppt/notesMasters/notesMaster1.xml" Id="rId1" /></Relationships>
</file>

<file path=ppt/notesSlides/_rels/notesSlide39.xml.rels>&#65279;<?xml version="1.0" encoding="utf-8"?><Relationships xmlns="http://schemas.openxmlformats.org/package/2006/relationships"><Relationship Type="http://schemas.openxmlformats.org/officeDocument/2006/relationships/slide" Target="/ppt/slides/slide39.xml" Id="rId2" /><Relationship Type="http://schemas.openxmlformats.org/officeDocument/2006/relationships/notesMaster" Target="/ppt/notesMasters/notesMaster1.xml" Id="rId1" /></Relationships>
</file>

<file path=ppt/notesSlides/_rels/notesSlide4.xml.rels>&#65279;<?xml version="1.0" encoding="utf-8"?><Relationships xmlns="http://schemas.openxmlformats.org/package/2006/relationships"><Relationship Type="http://schemas.openxmlformats.org/officeDocument/2006/relationships/slide" Target="/ppt/slides/slide4.xml" Id="rId2" /><Relationship Type="http://schemas.openxmlformats.org/officeDocument/2006/relationships/notesMaster" Target="/ppt/notesMasters/notesMaster1.xml" Id="rId1" /></Relationships>
</file>

<file path=ppt/notesSlides/_rels/notesSlide40.xml.rels>&#65279;<?xml version="1.0" encoding="utf-8"?><Relationships xmlns="http://schemas.openxmlformats.org/package/2006/relationships"><Relationship Type="http://schemas.openxmlformats.org/officeDocument/2006/relationships/slide" Target="/ppt/slides/slide40.xml" Id="rId2" /><Relationship Type="http://schemas.openxmlformats.org/officeDocument/2006/relationships/notesMaster" Target="/ppt/notesMasters/notesMaster1.xml" Id="rId1" /></Relationships>
</file>

<file path=ppt/notesSlides/_rels/notesSlide41.xml.rels>&#65279;<?xml version="1.0" encoding="utf-8"?><Relationships xmlns="http://schemas.openxmlformats.org/package/2006/relationships"><Relationship Type="http://schemas.openxmlformats.org/officeDocument/2006/relationships/slide" Target="/ppt/slides/slide41.xml" Id="rId2" /><Relationship Type="http://schemas.openxmlformats.org/officeDocument/2006/relationships/notesMaster" Target="/ppt/notesMasters/notesMaster1.xml" Id="rId1" /></Relationships>
</file>

<file path=ppt/notesSlides/_rels/notesSlide42.xml.rels>&#65279;<?xml version="1.0" encoding="utf-8"?><Relationships xmlns="http://schemas.openxmlformats.org/package/2006/relationships"><Relationship Type="http://schemas.openxmlformats.org/officeDocument/2006/relationships/slide" Target="/ppt/slides/slide42.xml" Id="rId2" /><Relationship Type="http://schemas.openxmlformats.org/officeDocument/2006/relationships/notesMaster" Target="/ppt/notesMasters/notesMaster1.xml" Id="rId1" /></Relationships>
</file>

<file path=ppt/notesSlides/_rels/notesSlide43.xml.rels>&#65279;<?xml version="1.0" encoding="utf-8"?><Relationships xmlns="http://schemas.openxmlformats.org/package/2006/relationships"><Relationship Type="http://schemas.openxmlformats.org/officeDocument/2006/relationships/slide" Target="/ppt/slides/slide43.xml" Id="rId2" /><Relationship Type="http://schemas.openxmlformats.org/officeDocument/2006/relationships/notesMaster" Target="/ppt/notesMasters/notesMaster1.xml" Id="rId1" /></Relationships>
</file>

<file path=ppt/notesSlides/_rels/notesSlide44.xml.rels>&#65279;<?xml version="1.0" encoding="utf-8"?><Relationships xmlns="http://schemas.openxmlformats.org/package/2006/relationships"><Relationship Type="http://schemas.openxmlformats.org/officeDocument/2006/relationships/slide" Target="/ppt/slides/slide44.xml" Id="rId2" /><Relationship Type="http://schemas.openxmlformats.org/officeDocument/2006/relationships/notesMaster" Target="/ppt/notesMasters/notesMaster1.xml" Id="rId1" /></Relationships>
</file>

<file path=ppt/notesSlides/_rels/notesSlide45.xml.rels>&#65279;<?xml version="1.0" encoding="utf-8"?><Relationships xmlns="http://schemas.openxmlformats.org/package/2006/relationships"><Relationship Type="http://schemas.openxmlformats.org/officeDocument/2006/relationships/slide" Target="/ppt/slides/slide45.xml" Id="rId2" /><Relationship Type="http://schemas.openxmlformats.org/officeDocument/2006/relationships/notesMaster" Target="/ppt/notesMasters/notesMaster1.xml" Id="rId1" /></Relationships>
</file>

<file path=ppt/notesSlides/_rels/notesSlide46.xml.rels>&#65279;<?xml version="1.0" encoding="utf-8"?><Relationships xmlns="http://schemas.openxmlformats.org/package/2006/relationships"><Relationship Type="http://schemas.openxmlformats.org/officeDocument/2006/relationships/slide" Target="/ppt/slides/slide46.xml" Id="rId2" /><Relationship Type="http://schemas.openxmlformats.org/officeDocument/2006/relationships/notesMaster" Target="/ppt/notesMasters/notesMaster1.xml" Id="rId1" /></Relationships>
</file>

<file path=ppt/notesSlides/_rels/notesSlide47.xml.rels>&#65279;<?xml version="1.0" encoding="utf-8"?><Relationships xmlns="http://schemas.openxmlformats.org/package/2006/relationships"><Relationship Type="http://schemas.openxmlformats.org/officeDocument/2006/relationships/slide" Target="/ppt/slides/slide47.xml" Id="rId2" /><Relationship Type="http://schemas.openxmlformats.org/officeDocument/2006/relationships/notesMaster" Target="/ppt/notesMasters/notesMaster1.xml" Id="rId1" /></Relationships>
</file>

<file path=ppt/notesSlides/_rels/notesSlide48.xml.rels>&#65279;<?xml version="1.0" encoding="utf-8"?><Relationships xmlns="http://schemas.openxmlformats.org/package/2006/relationships"><Relationship Type="http://schemas.openxmlformats.org/officeDocument/2006/relationships/slide" Target="/ppt/slides/slide48.xml" Id="rId2" /><Relationship Type="http://schemas.openxmlformats.org/officeDocument/2006/relationships/notesMaster" Target="/ppt/notesMasters/notesMaster1.xml" Id="rId1" /></Relationships>
</file>

<file path=ppt/notesSlides/_rels/notesSlide49.xml.rels>&#65279;<?xml version="1.0" encoding="utf-8"?><Relationships xmlns="http://schemas.openxmlformats.org/package/2006/relationships"><Relationship Type="http://schemas.openxmlformats.org/officeDocument/2006/relationships/slide" Target="/ppt/slides/slide49.xml" Id="rId2" /><Relationship Type="http://schemas.openxmlformats.org/officeDocument/2006/relationships/notesMaster" Target="/ppt/notesMasters/notesMaster1.xml" Id="rId1" /></Relationships>
</file>

<file path=ppt/notesSlides/_rels/notesSlide5.xml.rels>&#65279;<?xml version="1.0" encoding="utf-8"?><Relationships xmlns="http://schemas.openxmlformats.org/package/2006/relationships"><Relationship Type="http://schemas.openxmlformats.org/officeDocument/2006/relationships/slide" Target="/ppt/slides/slide5.xml" Id="rId2" /><Relationship Type="http://schemas.openxmlformats.org/officeDocument/2006/relationships/notesMaster" Target="/ppt/notesMasters/notesMaster1.xml" Id="rId1" /></Relationships>
</file>

<file path=ppt/notesSlides/_rels/notesSlide50.xml.rels>&#65279;<?xml version="1.0" encoding="utf-8"?><Relationships xmlns="http://schemas.openxmlformats.org/package/2006/relationships"><Relationship Type="http://schemas.openxmlformats.org/officeDocument/2006/relationships/slide" Target="/ppt/slides/slide50.xml" Id="rId2" /><Relationship Type="http://schemas.openxmlformats.org/officeDocument/2006/relationships/notesMaster" Target="/ppt/notesMasters/notesMaster1.xml" Id="rId1" /></Relationships>
</file>

<file path=ppt/notesSlides/_rels/notesSlide51.xml.rels>&#65279;<?xml version="1.0" encoding="utf-8"?><Relationships xmlns="http://schemas.openxmlformats.org/package/2006/relationships"><Relationship Type="http://schemas.openxmlformats.org/officeDocument/2006/relationships/slide" Target="/ppt/slides/slide51.xml" Id="rId2" /><Relationship Type="http://schemas.openxmlformats.org/officeDocument/2006/relationships/notesMaster" Target="/ppt/notesMasters/notesMaster1.xml" Id="rId1" /></Relationships>
</file>

<file path=ppt/notesSlides/_rels/notesSlide52.xml.rels>&#65279;<?xml version="1.0" encoding="utf-8"?><Relationships xmlns="http://schemas.openxmlformats.org/package/2006/relationships"><Relationship Type="http://schemas.openxmlformats.org/officeDocument/2006/relationships/slide" Target="/ppt/slides/slide52.xml" Id="rId2" /><Relationship Type="http://schemas.openxmlformats.org/officeDocument/2006/relationships/notesMaster" Target="/ppt/notesMasters/notesMaster1.xml" Id="rId1" /></Relationships>
</file>

<file path=ppt/notesSlides/_rels/notesSlide53.xml.rels>&#65279;<?xml version="1.0" encoding="utf-8"?><Relationships xmlns="http://schemas.openxmlformats.org/package/2006/relationships"><Relationship Type="http://schemas.openxmlformats.org/officeDocument/2006/relationships/slide" Target="/ppt/slides/slide53.xml" Id="rId2" /><Relationship Type="http://schemas.openxmlformats.org/officeDocument/2006/relationships/notesMaster" Target="/ppt/notesMasters/notesMaster1.xml" Id="rId1" /></Relationships>
</file>

<file path=ppt/notesSlides/_rels/notesSlide54.xml.rels>&#65279;<?xml version="1.0" encoding="utf-8"?><Relationships xmlns="http://schemas.openxmlformats.org/package/2006/relationships"><Relationship Type="http://schemas.openxmlformats.org/officeDocument/2006/relationships/slide" Target="/ppt/slides/slide54.xml" Id="rId2" /><Relationship Type="http://schemas.openxmlformats.org/officeDocument/2006/relationships/notesMaster" Target="/ppt/notesMasters/notesMaster1.xml" Id="rId1" /></Relationships>
</file>

<file path=ppt/notesSlides/_rels/notesSlide55.xml.rels>&#65279;<?xml version="1.0" encoding="utf-8"?><Relationships xmlns="http://schemas.openxmlformats.org/package/2006/relationships"><Relationship Type="http://schemas.openxmlformats.org/officeDocument/2006/relationships/slide" Target="/ppt/slides/slide55.xml" Id="rId2" /><Relationship Type="http://schemas.openxmlformats.org/officeDocument/2006/relationships/notesMaster" Target="/ppt/notesMasters/notesMaster1.xml" Id="rId1" /></Relationships>
</file>

<file path=ppt/notesSlides/_rels/notesSlide56.xml.rels>&#65279;<?xml version="1.0" encoding="utf-8"?><Relationships xmlns="http://schemas.openxmlformats.org/package/2006/relationships"><Relationship Type="http://schemas.openxmlformats.org/officeDocument/2006/relationships/slide" Target="/ppt/slides/slide56.xml" Id="rId2" /><Relationship Type="http://schemas.openxmlformats.org/officeDocument/2006/relationships/notesMaster" Target="/ppt/notesMasters/notesMaster1.xml" Id="rId1" /></Relationships>
</file>

<file path=ppt/notesSlides/_rels/notesSlide57.xml.rels>&#65279;<?xml version="1.0" encoding="utf-8"?><Relationships xmlns="http://schemas.openxmlformats.org/package/2006/relationships"><Relationship Type="http://schemas.openxmlformats.org/officeDocument/2006/relationships/slide" Target="/ppt/slides/slide57.xml" Id="rId2" /><Relationship Type="http://schemas.openxmlformats.org/officeDocument/2006/relationships/notesMaster" Target="/ppt/notesMasters/notesMaster1.xml" Id="rId1" /></Relationships>
</file>

<file path=ppt/notesSlides/_rels/notesSlide58.xml.rels>&#65279;<?xml version="1.0" encoding="utf-8"?><Relationships xmlns="http://schemas.openxmlformats.org/package/2006/relationships"><Relationship Type="http://schemas.openxmlformats.org/officeDocument/2006/relationships/slide" Target="/ppt/slides/slide58.xml" Id="rId2" /><Relationship Type="http://schemas.openxmlformats.org/officeDocument/2006/relationships/notesMaster" Target="/ppt/notesMasters/notesMaster1.xml" Id="rId1" /></Relationships>
</file>

<file path=ppt/notesSlides/_rels/notesSlide59.xml.rels>&#65279;<?xml version="1.0" encoding="utf-8"?><Relationships xmlns="http://schemas.openxmlformats.org/package/2006/relationships"><Relationship Type="http://schemas.openxmlformats.org/officeDocument/2006/relationships/slide" Target="/ppt/slides/slide59.xml" Id="rId2" /><Relationship Type="http://schemas.openxmlformats.org/officeDocument/2006/relationships/notesMaster" Target="/ppt/notesMasters/notesMaster1.xml" Id="rId1" /></Relationships>
</file>

<file path=ppt/notesSlides/_rels/notesSlide6.xml.rels>&#65279;<?xml version="1.0" encoding="utf-8"?><Relationships xmlns="http://schemas.openxmlformats.org/package/2006/relationships"><Relationship Type="http://schemas.openxmlformats.org/officeDocument/2006/relationships/slide" Target="/ppt/slides/slide6.xml" Id="rId2" /><Relationship Type="http://schemas.openxmlformats.org/officeDocument/2006/relationships/notesMaster" Target="/ppt/notesMasters/notesMaster1.xml" Id="rId1" /></Relationships>
</file>

<file path=ppt/notesSlides/_rels/notesSlide60.xml.rels>&#65279;<?xml version="1.0" encoding="utf-8"?><Relationships xmlns="http://schemas.openxmlformats.org/package/2006/relationships"><Relationship Type="http://schemas.openxmlformats.org/officeDocument/2006/relationships/slide" Target="/ppt/slides/slide60.xml" Id="rId2" /><Relationship Type="http://schemas.openxmlformats.org/officeDocument/2006/relationships/notesMaster" Target="/ppt/notesMasters/notesMaster1.xml" Id="rId1" /></Relationships>
</file>

<file path=ppt/notesSlides/_rels/notesSlide61.xml.rels>&#65279;<?xml version="1.0" encoding="utf-8"?><Relationships xmlns="http://schemas.openxmlformats.org/package/2006/relationships"><Relationship Type="http://schemas.openxmlformats.org/officeDocument/2006/relationships/slide" Target="/ppt/slides/slide61.xml" Id="rId2" /><Relationship Type="http://schemas.openxmlformats.org/officeDocument/2006/relationships/notesMaster" Target="/ppt/notesMasters/notesMaster1.xml" Id="rId1" /></Relationships>
</file>

<file path=ppt/notesSlides/_rels/notesSlide62.xml.rels>&#65279;<?xml version="1.0" encoding="utf-8"?><Relationships xmlns="http://schemas.openxmlformats.org/package/2006/relationships"><Relationship Type="http://schemas.openxmlformats.org/officeDocument/2006/relationships/slide" Target="/ppt/slides/slide62.xml" Id="rId2" /><Relationship Type="http://schemas.openxmlformats.org/officeDocument/2006/relationships/notesMaster" Target="/ppt/notesMasters/notesMaster1.xml" Id="rId1" /></Relationships>
</file>

<file path=ppt/notesSlides/_rels/notesSlide63.xml.rels>&#65279;<?xml version="1.0" encoding="utf-8"?><Relationships xmlns="http://schemas.openxmlformats.org/package/2006/relationships"><Relationship Type="http://schemas.openxmlformats.org/officeDocument/2006/relationships/slide" Target="/ppt/slides/slide63.xml" Id="rId2" /><Relationship Type="http://schemas.openxmlformats.org/officeDocument/2006/relationships/notesMaster" Target="/ppt/notesMasters/notesMaster1.xml" Id="rId1" /></Relationships>
</file>

<file path=ppt/notesSlides/_rels/notesSlide64.xml.rels>&#65279;<?xml version="1.0" encoding="utf-8"?><Relationships xmlns="http://schemas.openxmlformats.org/package/2006/relationships"><Relationship Type="http://schemas.openxmlformats.org/officeDocument/2006/relationships/slide" Target="/ppt/slides/slide64.xml" Id="rId2" /><Relationship Type="http://schemas.openxmlformats.org/officeDocument/2006/relationships/notesMaster" Target="/ppt/notesMasters/notesMaster1.xml" Id="rId1" /></Relationships>
</file>

<file path=ppt/notesSlides/_rels/notesSlide65.xml.rels>&#65279;<?xml version="1.0" encoding="utf-8"?><Relationships xmlns="http://schemas.openxmlformats.org/package/2006/relationships"><Relationship Type="http://schemas.openxmlformats.org/officeDocument/2006/relationships/slide" Target="/ppt/slides/slide65.xml" Id="rId2" /><Relationship Type="http://schemas.openxmlformats.org/officeDocument/2006/relationships/notesMaster" Target="/ppt/notesMasters/notesMaster1.xml" Id="rId1" /></Relationships>
</file>

<file path=ppt/notesSlides/_rels/notesSlide66.xml.rels>&#65279;<?xml version="1.0" encoding="utf-8"?><Relationships xmlns="http://schemas.openxmlformats.org/package/2006/relationships"><Relationship Type="http://schemas.openxmlformats.org/officeDocument/2006/relationships/slide" Target="/ppt/slides/slide66.xml" Id="rId2" /><Relationship Type="http://schemas.openxmlformats.org/officeDocument/2006/relationships/notesMaster" Target="/ppt/notesMasters/notesMaster1.xml" Id="rId1" /></Relationships>
</file>

<file path=ppt/notesSlides/_rels/notesSlide67.xml.rels>&#65279;<?xml version="1.0" encoding="utf-8"?><Relationships xmlns="http://schemas.openxmlformats.org/package/2006/relationships"><Relationship Type="http://schemas.openxmlformats.org/officeDocument/2006/relationships/slide" Target="/ppt/slides/slide67.xml" Id="rId2" /><Relationship Type="http://schemas.openxmlformats.org/officeDocument/2006/relationships/notesMaster" Target="/ppt/notesMasters/notesMaster1.xml" Id="rId1" /></Relationships>
</file>

<file path=ppt/notesSlides/_rels/notesSlide68.xml.rels>&#65279;<?xml version="1.0" encoding="utf-8"?><Relationships xmlns="http://schemas.openxmlformats.org/package/2006/relationships"><Relationship Type="http://schemas.openxmlformats.org/officeDocument/2006/relationships/slide" Target="/ppt/slides/slide68.xml" Id="rId2" /><Relationship Type="http://schemas.openxmlformats.org/officeDocument/2006/relationships/notesMaster" Target="/ppt/notesMasters/notesMaster1.xml" Id="rId1" /></Relationships>
</file>

<file path=ppt/notesSlides/_rels/notesSlide69.xml.rels>&#65279;<?xml version="1.0" encoding="utf-8"?><Relationships xmlns="http://schemas.openxmlformats.org/package/2006/relationships"><Relationship Type="http://schemas.openxmlformats.org/officeDocument/2006/relationships/slide" Target="/ppt/slides/slide69.xml" Id="rId2" /><Relationship Type="http://schemas.openxmlformats.org/officeDocument/2006/relationships/notesMaster" Target="/ppt/notesMasters/notesMaster1.xml" Id="rId1" /></Relationships>
</file>

<file path=ppt/notesSlides/_rels/notesSlide7.xml.rels>&#65279;<?xml version="1.0" encoding="utf-8"?><Relationships xmlns="http://schemas.openxmlformats.org/package/2006/relationships"><Relationship Type="http://schemas.openxmlformats.org/officeDocument/2006/relationships/slide" Target="/ppt/slides/slide7.xml" Id="rId2" /><Relationship Type="http://schemas.openxmlformats.org/officeDocument/2006/relationships/notesMaster" Target="/ppt/notesMasters/notesMaster1.xml" Id="rId1" /></Relationships>
</file>

<file path=ppt/notesSlides/_rels/notesSlide70.xml.rels>&#65279;<?xml version="1.0" encoding="utf-8"?><Relationships xmlns="http://schemas.openxmlformats.org/package/2006/relationships"><Relationship Type="http://schemas.openxmlformats.org/officeDocument/2006/relationships/slide" Target="/ppt/slides/slide70.xml" Id="rId2" /><Relationship Type="http://schemas.openxmlformats.org/officeDocument/2006/relationships/notesMaster" Target="/ppt/notesMasters/notesMaster1.xml" Id="rId1" /></Relationships>
</file>

<file path=ppt/notesSlides/_rels/notesSlide71.xml.rels>&#65279;<?xml version="1.0" encoding="utf-8"?><Relationships xmlns="http://schemas.openxmlformats.org/package/2006/relationships"><Relationship Type="http://schemas.openxmlformats.org/officeDocument/2006/relationships/slide" Target="/ppt/slides/slide71.xml" Id="rId2" /><Relationship Type="http://schemas.openxmlformats.org/officeDocument/2006/relationships/notesMaster" Target="/ppt/notesMasters/notesMaster1.xml" Id="rId1" /></Relationships>
</file>

<file path=ppt/notesSlides/_rels/notesSlide72.xml.rels>&#65279;<?xml version="1.0" encoding="utf-8"?><Relationships xmlns="http://schemas.openxmlformats.org/package/2006/relationships"><Relationship Type="http://schemas.openxmlformats.org/officeDocument/2006/relationships/slide" Target="/ppt/slides/slide72.xml" Id="rId2" /><Relationship Type="http://schemas.openxmlformats.org/officeDocument/2006/relationships/notesMaster" Target="/ppt/notesMasters/notesMaster1.xml" Id="rId1" /></Relationships>
</file>

<file path=ppt/notesSlides/_rels/notesSlide73.xml.rels>&#65279;<?xml version="1.0" encoding="utf-8"?><Relationships xmlns="http://schemas.openxmlformats.org/package/2006/relationships"><Relationship Type="http://schemas.openxmlformats.org/officeDocument/2006/relationships/slide" Target="/ppt/slides/slide73.xml" Id="rId2" /><Relationship Type="http://schemas.openxmlformats.org/officeDocument/2006/relationships/notesMaster" Target="/ppt/notesMasters/notesMaster1.xml" Id="rId1" /></Relationships>
</file>

<file path=ppt/notesSlides/_rels/notesSlide74.xml.rels>&#65279;<?xml version="1.0" encoding="utf-8"?><Relationships xmlns="http://schemas.openxmlformats.org/package/2006/relationships"><Relationship Type="http://schemas.openxmlformats.org/officeDocument/2006/relationships/slide" Target="/ppt/slides/slide74.xml" Id="rId2" /><Relationship Type="http://schemas.openxmlformats.org/officeDocument/2006/relationships/notesMaster" Target="/ppt/notesMasters/notesMaster1.xml" Id="rId1" /></Relationships>
</file>

<file path=ppt/notesSlides/_rels/notesSlide75.xml.rels>&#65279;<?xml version="1.0" encoding="utf-8"?><Relationships xmlns="http://schemas.openxmlformats.org/package/2006/relationships"><Relationship Type="http://schemas.openxmlformats.org/officeDocument/2006/relationships/slide" Target="/ppt/slides/slide75.xml" Id="rId2" /><Relationship Type="http://schemas.openxmlformats.org/officeDocument/2006/relationships/notesMaster" Target="/ppt/notesMasters/notesMaster1.xml" Id="rId1" /></Relationships>
</file>

<file path=ppt/notesSlides/_rels/notesSlide76.xml.rels>&#65279;<?xml version="1.0" encoding="utf-8"?><Relationships xmlns="http://schemas.openxmlformats.org/package/2006/relationships"><Relationship Type="http://schemas.openxmlformats.org/officeDocument/2006/relationships/slide" Target="/ppt/slides/slide76.xml" Id="rId2" /><Relationship Type="http://schemas.openxmlformats.org/officeDocument/2006/relationships/notesMaster" Target="/ppt/notesMasters/notesMaster1.xml" Id="rId1" /></Relationships>
</file>

<file path=ppt/notesSlides/_rels/notesSlide77.xml.rels>&#65279;<?xml version="1.0" encoding="utf-8"?><Relationships xmlns="http://schemas.openxmlformats.org/package/2006/relationships"><Relationship Type="http://schemas.openxmlformats.org/officeDocument/2006/relationships/slide" Target="/ppt/slides/slide77.xml" Id="rId2" /><Relationship Type="http://schemas.openxmlformats.org/officeDocument/2006/relationships/notesMaster" Target="/ppt/notesMasters/notesMaster1.xml" Id="rId1" /></Relationships>
</file>

<file path=ppt/notesSlides/_rels/notesSlide78.xml.rels>&#65279;<?xml version="1.0" encoding="utf-8"?><Relationships xmlns="http://schemas.openxmlformats.org/package/2006/relationships"><Relationship Type="http://schemas.openxmlformats.org/officeDocument/2006/relationships/slide" Target="/ppt/slides/slide78.xml" Id="rId2" /><Relationship Type="http://schemas.openxmlformats.org/officeDocument/2006/relationships/notesMaster" Target="/ppt/notesMasters/notesMaster1.xml" Id="rId1" /></Relationships>
</file>

<file path=ppt/notesSlides/_rels/notesSlide79.xml.rels>&#65279;<?xml version="1.0" encoding="utf-8"?><Relationships xmlns="http://schemas.openxmlformats.org/package/2006/relationships"><Relationship Type="http://schemas.openxmlformats.org/officeDocument/2006/relationships/slide" Target="/ppt/slides/slide79.xml" Id="rId2" /><Relationship Type="http://schemas.openxmlformats.org/officeDocument/2006/relationships/notesMaster" Target="/ppt/notesMasters/notesMaster1.xml" Id="rId1" /></Relationships>
</file>

<file path=ppt/notesSlides/_rels/notesSlide8.xml.rels>&#65279;<?xml version="1.0" encoding="utf-8"?><Relationships xmlns="http://schemas.openxmlformats.org/package/2006/relationships"><Relationship Type="http://schemas.openxmlformats.org/officeDocument/2006/relationships/slide" Target="/ppt/slides/slide8.xml" Id="rId2" /><Relationship Type="http://schemas.openxmlformats.org/officeDocument/2006/relationships/notesMaster" Target="/ppt/notesMasters/notesMaster1.xml" Id="rId1" /></Relationships>
</file>

<file path=ppt/notesSlides/_rels/notesSlide80.xml.rels>&#65279;<?xml version="1.0" encoding="utf-8"?><Relationships xmlns="http://schemas.openxmlformats.org/package/2006/relationships"><Relationship Type="http://schemas.openxmlformats.org/officeDocument/2006/relationships/slide" Target="/ppt/slides/slide80.xml" Id="rId2" /><Relationship Type="http://schemas.openxmlformats.org/officeDocument/2006/relationships/notesMaster" Target="/ppt/notesMasters/notesMaster1.xml" Id="rId1" /></Relationships>
</file>

<file path=ppt/notesSlides/_rels/notesSlide81.xml.rels>&#65279;<?xml version="1.0" encoding="utf-8"?><Relationships xmlns="http://schemas.openxmlformats.org/package/2006/relationships"><Relationship Type="http://schemas.openxmlformats.org/officeDocument/2006/relationships/slide" Target="/ppt/slides/slide81.xml" Id="rId2" /><Relationship Type="http://schemas.openxmlformats.org/officeDocument/2006/relationships/notesMaster" Target="/ppt/notesMasters/notesMaster1.xml" Id="rId1" /></Relationships>
</file>

<file path=ppt/notesSlides/_rels/notesSlide9.xml.rels>&#65279;<?xml version="1.0" encoding="utf-8"?><Relationships xmlns="http://schemas.openxmlformats.org/package/2006/relationships"><Relationship Type="http://schemas.openxmlformats.org/officeDocument/2006/relationships/slide" Target="/ppt/slides/slide9.xml" Id="rId2" /><Relationship Type="http://schemas.openxmlformats.org/officeDocument/2006/relationships/notesMaster" Target="/ppt/notesMasters/notesMaster1.xml" Id="rId1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70741D-F174-83F8-C23F-0C496AB6A1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2499E0-987C-8142-6759-15F7DE1CACA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CF82813-B1C4-7B67-7B1F-32D6A90B2E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A0CCDB-EFD9-D950-8B0F-811C1A0F24C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32FBAD-210B-4BCB-ADC5-172F4BC0A42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928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53886B-A3B5-8F90-ED58-B6E5DC65BA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1E4594-9C50-B6B5-3AF3-FF29744A39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1C43F80-107E-AF86-62BE-B9E4F75C90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3ADCF1-7619-1B2C-E452-4CCB81AFE6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32FBAD-210B-4BCB-ADC5-172F4BC0A42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6003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63B879-46D9-B12E-D764-28A10BC54E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4DE2348-314D-DB81-1C98-983779AE3E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D6AEBC-92E3-4A33-F709-3D80364B1B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2BC211-3195-CA0D-DF0B-5EB4BABDC7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32FBAD-210B-4BCB-ADC5-172F4BC0A42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9229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E7C456-60AE-CA6A-15BC-3DF1F72BF6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E8848C1-4A1A-44C9-A6E3-B1244789377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A484048-BDA0-EB52-179E-A5A2389676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32E737-C4BE-B088-EBEA-6EA1BD4A59E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32FBAD-210B-4BCB-ADC5-172F4BC0A42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8815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BD9F91-D730-2D24-C198-559AE1F25B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D56D020-3F75-95A1-AF47-5B8CB19DADC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567FDDC-B8E4-C7E2-6959-ED63D048DE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01979E-6BB6-3C4D-9E97-F6C51F315A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32FBAD-210B-4BCB-ADC5-172F4BC0A42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4849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C8AE4B-E619-7543-DB57-D0A8B083DD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3DA0593-2C43-250E-A334-869B9E165E5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FD83693-D934-28D9-DED1-1E86BC8CD1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084EBA-4CCD-4CBA-3816-9CBB5DB55A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32FBAD-210B-4BCB-ADC5-172F4BC0A42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424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0119F8-8E70-BD45-7DF4-555C4503B8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670BE2D-9695-9AC5-E33D-5ED14D7E90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28B7358-BD6E-ED81-67BD-52ADCB0469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2D9D0B-36E3-D726-242B-2BA0808A5CC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32FBAD-210B-4BCB-ADC5-172F4BC0A42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6019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1C828A-A480-0725-FDDA-C98C2CB444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1E48E46-65A6-FD2D-0FEC-0750EAA1447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82C562B-3EF1-A9E8-DD2E-8F3AF3458D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4A3913-6375-8B76-9DF4-812849B12A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32FBAD-210B-4BCB-ADC5-172F4BC0A42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0114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563094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F4ED83-212D-4469-ED23-1BCE839777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67B5BE5-8279-F111-8F94-74308DA6DC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CBF316C-47F7-F294-F7B3-863F880D9B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Want you to look at the outlier</a:t>
            </a:r>
          </a:p>
          <a:p>
            <a:pPr marL="171450" indent="-171450">
              <a:buFontTx/>
              <a:buChar char="-"/>
            </a:pPr>
            <a:r>
              <a:rPr lang="en-US" dirty="0"/>
              <a:t>How can we get you to do this?</a:t>
            </a:r>
          </a:p>
          <a:p>
            <a:pPr marL="457200" rtl="0" fontAlgn="base"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ow should a viewer’s attention on a visualization be measured in real time?</a:t>
            </a:r>
          </a:p>
          <a:p>
            <a:pPr marL="457200" rtl="0" fontAlgn="base"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How should a viewer’s attention on a visualization be recorded over time?</a:t>
            </a:r>
          </a:p>
          <a:p>
            <a:pPr marL="457200" rtl="0" fontAlgn="base"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How should a visualization be modified to display the viewer’s attention over time?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4DDD36-C337-79F5-D11C-61DD96A435D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32FBAD-210B-4BCB-ADC5-172F4BC0A42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3816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32FBAD-210B-4BCB-ADC5-172F4BC0A42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6468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997E26-4515-A468-29D3-CBC8A5A1D5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8E475DE-1A15-6303-A2F7-126CE164BF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007A71E-6B29-973B-EB1B-A5A47913B8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CA0663-E4F8-A81B-0BED-773BC81947A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32FBAD-210B-4BCB-ADC5-172F4BC0A42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04040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07F528-84A7-53C7-885E-A1369977DB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372AC92-BC01-949C-7624-BB0A29382FE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8D66784-433A-5117-1E72-06D6B9F779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662E0C-6AF0-3825-DB5A-853CC3B2E4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32FBAD-210B-4BCB-ADC5-172F4BC0A42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09768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C2E005-F16C-A2CD-42A1-93982AFF7A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9879AC5-396B-7FE4-F5ED-33410E5E6B9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D3B871E-EB79-AE2E-6C34-3006D0F339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2814F3-8D36-EF86-E9AB-FF4202F5DA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32FBAD-210B-4BCB-ADC5-172F4BC0A42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05391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53C7B6-CF83-6CE6-DB41-4E13B070DF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ABF120F-DE6C-F75C-97FE-52589F06AE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9CB359B-9ABB-5E1F-E5A3-AB1C9B84EE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9A01-1B2C-6CA8-4AAD-4F612163DF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32FBAD-210B-4BCB-ADC5-172F4BC0A42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13748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507264-CA31-1EDB-7D7A-5435E60817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2C64FCC-4F66-C86A-B351-2454D71DF7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2CABE84-54AA-8CEA-4A50-9DC19BEB94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F7CB4F-3B3E-74A7-E025-A1ED12073B7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32FBAD-210B-4BCB-ADC5-172F4BC0A42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35581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B956C6-3C62-8189-7273-F4FA66BD56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9A1C03A-AEF3-700B-C7B4-82ABBE8EF3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0687603-70F4-92E7-EF9C-CC1BA4ECDC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29A50B-F1A3-780C-E2B1-38A9F23F692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32FBAD-210B-4BCB-ADC5-172F4BC0A42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33111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FB2F44-FDB1-3392-F582-E751338F22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C770B35-6D9C-4E44-4F5C-ADC8396AF89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4B7F7D2-948B-E2AA-B896-0C0E233072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FD2348-6C22-19F2-AC74-C1718A831FD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32FBAD-210B-4BCB-ADC5-172F4BC0A42A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36396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37134A-2FD2-11C0-A17C-CE96352552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B125FCA-8CC6-C14E-3D20-F23948E78F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4E703EB-0C40-8FD8-189F-8CD9815C63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E5DEE4-9FCA-4C71-2227-A77FC52AC2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32FBAD-210B-4BCB-ADC5-172F4BC0A42A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95317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91980E-D998-4A42-4A0A-2D5A363EC4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DAFFA56-D341-5366-4E57-D54749F1974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4F204FD-A166-3100-9892-20FB276FEA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33FCF7-3E3A-A1A3-FE7D-434DB49A80E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32FBAD-210B-4BCB-ADC5-172F4BC0A42A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28447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447C75-0D7A-E50A-FE5D-AB649BA549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7F9E663-71F8-B09F-A118-FCA54107469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87F2CD8-1889-CC17-431A-28DF7AD398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730EA2-CF34-0434-F179-66DF97BE823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32FBAD-210B-4BCB-ADC5-172F4BC0A42A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891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B6A8B3-42B6-889A-1A97-B1A4473C2A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77DAD08-76C1-8FAC-DD7D-B29F95CD8C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DC46F46-A8EF-5C4C-0ED4-D133C467F8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050852-8AC1-4562-423C-9D96F09B07C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32FBAD-210B-4BCB-ADC5-172F4BC0A42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36107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565E6E-635B-C3BD-76A5-065FED9AD3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8F517E-B643-F957-7743-2CF5FF9FDCE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C0B7923-3A07-C699-CC8A-173FCD4504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D9D765-08CB-3FD8-8BE4-AA769A142F1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32FBAD-210B-4BCB-ADC5-172F4BC0A42A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5030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410A27-D378-7887-C0DA-29D2EEB171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FDEAD0F-355D-6A7A-F288-72454BCF40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2B44CAC-66EB-A233-4329-305F07D193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A37AAB-E3E5-3EFC-5A67-737267BD2D1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32FBAD-210B-4BCB-ADC5-172F4BC0A42A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42955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9D1E27-18E6-F1B2-1539-3D23D6B9D4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33DBA11-B519-7F84-4851-A28BA8AEC7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81FDB4A-B776-808A-5E5E-E389BCC20A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7FDD67-8381-CF9D-5FE4-DB25DE17FE0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32FBAD-210B-4BCB-ADC5-172F4BC0A42A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24379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AB1745-7B8C-C710-E41E-F8680D5C77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00AF241-C9A6-5B70-A379-EB35641B42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B440BCD-11C2-40DB-A81B-5B4219E67F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344ECD-0B04-4380-751D-C331D788C1B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32FBAD-210B-4BCB-ADC5-172F4BC0A42A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67042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46A435-8D16-8272-41A6-9303EF1DD3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E626F41-EF57-441B-D7E6-DD0B7A56EC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274A019-E061-9F83-7B26-E2D83563FE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E72B95-9309-2993-C066-B04B2200EF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32FBAD-210B-4BCB-ADC5-172F4BC0A42A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73706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D3ADEE-EDF9-6EEF-B6BF-47E3941D07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2FFFB05-E1CD-C760-2440-11A74A881C0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680A57A-2594-CF9D-B844-235460E2AC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C81678-BD41-FA27-A299-10026778C4E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32FBAD-210B-4BCB-ADC5-172F4BC0A42A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84131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201733-BEE7-0372-5A48-D71B454881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4C8A3F6-97F7-3E6C-F361-597A86870F5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AA1D4F1-BBD9-2294-69CE-859EDD4516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BE30D6-9769-CB1A-F72C-9E894E37650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32FBAD-210B-4BCB-ADC5-172F4BC0A42A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10666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036398-BBD8-41EC-D9F1-C2B71472DE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B7C01B3-A5EB-F647-EB71-9FA16D6C27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492249D-991D-A857-9D22-B967882972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61B379-AF3C-B0C3-7881-5E002CB6FF3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32FBAD-210B-4BCB-ADC5-172F4BC0A42A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09209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C831A1-4523-DD91-09E3-7793667909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D04A69E-299A-6B3C-9197-3025C8A077E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186C1B0-3B3B-B1C1-662B-5DDBF44A22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B2328F-6468-E4AB-5AF3-15D6965F22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32FBAD-210B-4BCB-ADC5-172F4BC0A42A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92083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E3864B-0026-E9AE-2BE1-BC1CF9F408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85C3B10-18C9-C450-0933-DCE82CAB04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2401A6A-C1E4-66B6-9AF6-D50D98CB1F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Explicit: button press</a:t>
            </a:r>
          </a:p>
          <a:p>
            <a:pPr marL="171450" indent="-171450">
              <a:buFontTx/>
              <a:buChar char="-"/>
            </a:pPr>
            <a:r>
              <a:rPr lang="en-US" dirty="0"/>
              <a:t>Implicit: trigger the visualization based on if a threshold is surpassed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9D55CE-428D-77EE-A9EF-42421E47043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32FBAD-210B-4BCB-ADC5-172F4BC0A42A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3554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>
          <a:extLst>
            <a:ext uri="{FF2B5EF4-FFF2-40B4-BE49-F238E27FC236}">
              <a16:creationId xmlns:a16="http://schemas.microsoft.com/office/drawing/2014/main" id="{725A09D9-E82C-E3D7-1485-1DA3E4667C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:notes">
            <a:extLst>
              <a:ext uri="{FF2B5EF4-FFF2-40B4-BE49-F238E27FC236}">
                <a16:creationId xmlns:a16="http://schemas.microsoft.com/office/drawing/2014/main" id="{51B3DA1F-75B5-38A8-9134-E522203367F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p:notes">
            <a:extLst>
              <a:ext uri="{FF2B5EF4-FFF2-40B4-BE49-F238E27FC236}">
                <a16:creationId xmlns:a16="http://schemas.microsoft.com/office/drawing/2014/main" id="{A0C4AA91-85F6-C5D7-2839-AEFD507C23D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6345463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E25EFE-30C8-04AA-A395-F0479FE7F4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DC3326A-E263-5BE4-F2D4-A42309CB7FB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0EE1506-4B48-97B2-276D-0F3BE5B389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00EBFE-46D4-85FE-BC29-57FAA80F2A8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32FBAD-210B-4BCB-ADC5-172F4BC0A42A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10160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E6FC04-5DD5-748A-159B-C3FCA4BFD9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5FD9C93-22CD-6B0F-8912-0406E719A36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5065D9E-F719-F2D1-6A5E-4673D37365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Explain counterbalancing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D5B029-C718-CF7D-15F2-D9374BA1165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32FBAD-210B-4BCB-ADC5-172F4BC0A42A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42487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128A2E-81BC-207C-D0A2-683A3949AF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572DC46-D330-39C8-10C9-EF89C90E3F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C5E693-0C8B-F368-D122-A34019F756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Border and </a:t>
            </a:r>
            <a:r>
              <a:rPr lang="en-US" dirty="0" err="1"/>
              <a:t>minimap</a:t>
            </a:r>
            <a:r>
              <a:rPr lang="en-US" dirty="0"/>
              <a:t> preferred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6BF480-5598-A0EB-5F3A-30D9B18EB1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32FBAD-210B-4BCB-ADC5-172F4BC0A42A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491945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84D9E6-ADC5-D59F-AF59-CB5CCAD9BE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63796BE-AAC4-D48B-D17F-5836845C61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A7BC8E2-163F-2BCC-70A3-194D46E220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9D2B91-A830-3929-E202-9745FC2144F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32FBAD-210B-4BCB-ADC5-172F4BC0A42A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53459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9BD6D9-ADF3-39BA-472B-AD63958E92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0D434B8-C9AB-85BB-B33E-5920CE83364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A3B4618-3554-3C88-0B83-F1C67CC12E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Out of reach example: you cant reach the front of the classroom without getting out of your seat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68ABB7-163F-9A5C-2005-FDBA7774AC1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32FBAD-210B-4BCB-ADC5-172F4BC0A42A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44780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EC14E7-C0E0-6F45-608E-AC09F486C6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281238-5C13-DA1E-34C4-0E2F248761B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F5C3FB3-80FE-C6B0-AA29-A575988D09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79DB8F-A216-0646-4523-60AA85CA500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32FBAD-210B-4BCB-ADC5-172F4BC0A42A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59098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7246B1-6D4A-AC80-6903-7FC53EC4B0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7103FA1-3836-3BE4-8960-DD5092CBBE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53B06FA-01C2-C873-EE5E-7B2731C532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1FE6C4-9FEF-27DF-9DB6-242AD52C761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32FBAD-210B-4BCB-ADC5-172F4BC0A42A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90779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A8818C-4A3A-53D1-CF92-0DA38D4CF4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72382DF-7D53-C981-FC00-9E9502110EF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0F67D2F-7F5D-5610-12F1-732D7D2A2B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9CF779-D8B8-5688-C8AD-DA4F13D6AA8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32FBAD-210B-4BCB-ADC5-172F4BC0A42A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81328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7A61E8-7AF5-0F8C-DC00-0DE8E8F3BE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9BECC97-67D8-0CE0-B243-DBBEE269CC1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DEC7142-402F-5FED-F01C-DE05676F32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FD72D6-291E-9869-6CDD-B3E5A104861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32FBAD-210B-4BCB-ADC5-172F4BC0A42A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91977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>
          <a:extLst>
            <a:ext uri="{FF2B5EF4-FFF2-40B4-BE49-F238E27FC236}">
              <a16:creationId xmlns:a16="http://schemas.microsoft.com/office/drawing/2014/main" id="{E17EC3CE-A582-8F1D-1D6B-3D40C31758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:notes">
            <a:extLst>
              <a:ext uri="{FF2B5EF4-FFF2-40B4-BE49-F238E27FC236}">
                <a16:creationId xmlns:a16="http://schemas.microsoft.com/office/drawing/2014/main" id="{E47D0CE0-5BBB-2080-0FE2-CC74AC8A37F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p:notes">
            <a:extLst>
              <a:ext uri="{FF2B5EF4-FFF2-40B4-BE49-F238E27FC236}">
                <a16:creationId xmlns:a16="http://schemas.microsoft.com/office/drawing/2014/main" id="{38C2C8A7-169C-5A78-50E4-B74ACFC4C32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79098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047FC4-0322-1E3D-D563-4A963A2D60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DD1AABC-3B0D-EC94-1BE3-AD5DE576897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9A41B5D-D58E-9345-EDA4-FA84810782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2DFB42-672E-C45A-BB7E-97C49E9A6D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32FBAD-210B-4BCB-ADC5-172F4BC0A42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203415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E86CF0-8174-72A2-4436-42334128CD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6BFF56-2091-C4B4-6CAB-50BCDBBABEF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0A3DA2-A61A-7E53-837A-072E1E119D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382278-B18E-316D-85AF-BC3EC60B3D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32FBAD-210B-4BCB-ADC5-172F4BC0A42A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05140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3DF978-8402-2920-215F-98DB363255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624D4D1-4888-43CC-4959-83FB3BCF393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2EC14A5-2CAE-7CBB-A8F6-F5C300D1BE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043A7A-0430-1114-87F8-01665262C7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32FBAD-210B-4BCB-ADC5-172F4BC0A42A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48472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D7BDC3-A2A0-8283-6258-79EDBF5F8E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4C7D5E3-7366-635D-6DE0-AEE4DF192E9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144A022-68CA-8000-E3E0-34F64FE7FC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D7BCF0-BEBB-F61C-A6FE-8EDE82B768B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32FBAD-210B-4BCB-ADC5-172F4BC0A42A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30445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960209-C515-CD32-70CA-2037F7B791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834CAC8-D21C-494F-7356-C07C3EFFD5C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DC586B2-92BF-3E30-35B9-9F2ECC1923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829A80-CE3D-168D-E261-AF16C4ABFA1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32FBAD-210B-4BCB-ADC5-172F4BC0A42A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561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564643-C9B9-B664-ED6C-39C6AD25BF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9D4B7DB-818C-49D8-46FD-BB656BB862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94E5AD0-C4EE-90B3-0F2B-1776C74393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66CD5F-7843-0057-CE83-3E31899F41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32FBAD-210B-4BCB-ADC5-172F4BC0A42A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50539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EAABC8-281E-FD5D-6F85-7E60C9CD9C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89867D6-F0F3-C7C5-86FD-2769717D28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87B9744-AAD9-A715-6240-E7866840D2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BAC0E6-68D4-5D3B-6F65-C1774B3B0CE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32FBAD-210B-4BCB-ADC5-172F4BC0A42A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0446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F72198-48B0-40F6-9D4E-3FB49DA24C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F76F81C-7F06-3570-CAE1-50216FA364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473DF62-67D5-695A-706C-00DD1DF681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D9A730-B974-D693-3ADB-A8AC2CF720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32FBAD-210B-4BCB-ADC5-172F4BC0A42A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31459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62FCF4-5592-7C2B-78D2-B37AE6B61B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C6ECF0C-93BE-7AFA-3959-07BAC9672F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654B8D7-67B4-3A53-E093-BDDA05A75E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Purple = cognitive process</a:t>
            </a:r>
          </a:p>
          <a:p>
            <a:pPr marL="171450" indent="-171450">
              <a:buFontTx/>
              <a:buChar char="-"/>
            </a:pPr>
            <a:r>
              <a:rPr lang="en-US" dirty="0"/>
              <a:t>Green = analytical and design-related</a:t>
            </a:r>
          </a:p>
          <a:p>
            <a:pPr marL="171450" indent="-171450">
              <a:buFontTx/>
              <a:buChar char="-"/>
            </a:pPr>
            <a:r>
              <a:rPr lang="en-US" dirty="0"/>
              <a:t>Grey = general/neutral comments</a:t>
            </a:r>
          </a:p>
          <a:p>
            <a:pPr marL="171450" indent="-171450">
              <a:buFontTx/>
              <a:buChar char="-"/>
            </a:pPr>
            <a:r>
              <a:rPr lang="en-US" dirty="0"/>
              <a:t>Less confusion and opinions, less negative </a:t>
            </a:r>
            <a:r>
              <a:rPr lang="en-US" dirty="0" err="1"/>
              <a:t>opininos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More examples and calling upon prior knowledge </a:t>
            </a:r>
            <a:r>
              <a:rPr lang="en-US" dirty="0">
                <a:sym typeface="Wingdings" panose="05000000000000000000" pitchFamily="2" charset="2"/>
              </a:rPr>
              <a:t> put to practice what they learned!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F87BB0-99A7-50D4-5449-DB8D291AEE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32FBAD-210B-4BCB-ADC5-172F4BC0A42A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11188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7632C7-219A-B700-B1DE-003A8DCD31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C77F12E-7E38-ADF1-56F9-183371A45B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AD98A2C-D9B7-B4B0-FEF0-67AF768D00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Ceiling effect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B570F6-821A-8BD3-3029-4376DBA9595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32FBAD-210B-4BCB-ADC5-172F4BC0A42A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80485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CC877B-7894-E81B-CAD2-3407CCDD0E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4546D11-FE4A-52A7-F95F-2F7D9CA4AD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8E898B1-5458-97EC-F6BA-B4B4C7D191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FERPA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6F57BB-5881-42C8-2D8F-2368A628C27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32FBAD-210B-4BCB-ADC5-172F4BC0A42A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3426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CD9A50-BBEA-A0CC-2E5F-1BF4D658BB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49CF8DF-F59D-DD0C-775C-82750C892D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488FE1C-4FF5-C8A7-875B-E417AA0882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7DE43B-0484-86B9-C030-7513BB4435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32FBAD-210B-4BCB-ADC5-172F4BC0A42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05222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>
          <a:extLst>
            <a:ext uri="{FF2B5EF4-FFF2-40B4-BE49-F238E27FC236}">
              <a16:creationId xmlns:a16="http://schemas.microsoft.com/office/drawing/2014/main" id="{FE3B11E3-E636-B64A-DC8A-4BFEE3D6FB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:notes">
            <a:extLst>
              <a:ext uri="{FF2B5EF4-FFF2-40B4-BE49-F238E27FC236}">
                <a16:creationId xmlns:a16="http://schemas.microsoft.com/office/drawing/2014/main" id="{1BFC5411-AA5B-3F56-6EF8-7C9BD226414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p:notes">
            <a:extLst>
              <a:ext uri="{FF2B5EF4-FFF2-40B4-BE49-F238E27FC236}">
                <a16:creationId xmlns:a16="http://schemas.microsoft.com/office/drawing/2014/main" id="{2C1065E6-25F4-38C1-A237-3499341E77E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79555610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90F0D0-045F-1CB3-8554-D94C2AB5FE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6A51A9E-DCDD-B0FD-3208-AE3776AAEF0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18C724C-BE48-A05F-3800-AE1FFE0BC3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A55B4A-8266-B2AC-8B94-7A073E5806C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32FBAD-210B-4BCB-ADC5-172F4BC0A42A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83090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C20CDC-013E-8935-E6C7-1165CCBD8C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A42D1A2-43AF-1A09-C60A-21966D3E1D1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E97A85B-D5A2-6949-ED9C-EA38AFE5E6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6F0083-D2E4-079C-E84E-C22739B1231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32FBAD-210B-4BCB-ADC5-172F4BC0A42A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97189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C4F53C-0411-CF80-C5A7-568778786D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0640987-C65A-F0D6-28E2-B4336010267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31F1C26-A321-4826-99E4-568A091AC6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BE2CBC-E1A9-CD8C-823C-AEA8F8C26D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32FBAD-210B-4BCB-ADC5-172F4BC0A42A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92206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0991F5-3B5D-17D7-2AAC-B30A7A60C8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A586A7F-963A-34EA-0F48-ACA6C6EEB7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D62B13A-AF14-E68A-9F8E-E160E1E82A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FACE7D-C2FE-6A54-C72E-53155F8CCF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32FBAD-210B-4BCB-ADC5-172F4BC0A42A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678735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B302B8-15BC-0204-A23A-6BF5AE6D54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3A57E11-8E32-325B-0BAB-50D147FF84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17EB180-F2EA-89B0-F8A6-DBF0B79F7F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3FE579-1663-A519-AD82-A1923DAB4CE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32FBAD-210B-4BCB-ADC5-172F4BC0A42A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43290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A564DA-DEF8-CF8D-6A65-74F4316317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F720522-044A-059C-FC8E-C6F4F823AFF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CA63A51-B865-4CCC-FC10-F15BDB8798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32CB30-EF7B-DAA4-9137-E39C8C96BE8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32FBAD-210B-4BCB-ADC5-172F4BC0A42A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51516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257960-7194-2A23-EDBB-36A5E9E94E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9A63A78-5CCE-629C-CB2D-2C95312F3C0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CA76B08-3C18-FEDD-CAC3-22E39FE8A0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FA5899-0F84-A20A-67F8-204D7725487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32FBAD-210B-4BCB-ADC5-172F4BC0A42A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161144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777259-FB9F-F9CB-DAC7-FB9E0BBE39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8BEE103-6253-BEBC-9F98-AA4BEFF149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A1AC479-2755-72A1-B303-24FE9B7A7E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1117C5-402B-5B14-AE7A-F98DADC82F7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32FBAD-210B-4BCB-ADC5-172F4BC0A42A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148596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B28EF3-4312-DDCA-7F71-AC6E68181A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150A56D-05B0-854C-CB00-C310D858E6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B162C31-BD9F-7FBC-414C-0474BB2EFF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Rarely did edge and center comparisons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5EBE0F-A33F-D5B6-B3B7-43A7E0E05BE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32FBAD-210B-4BCB-ADC5-172F4BC0A42A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5377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E534B2-2ADD-C923-5B20-9135A05935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816FCA8-608E-3A5D-7ED0-6FAE5F5E64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54EACAB-01F8-3CEC-DE4D-2E7CD01A4B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4F95EE-F9F8-C605-E05D-AA5A4AC2B8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32FBAD-210B-4BCB-ADC5-172F4BC0A42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569334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D7E3C7-35C2-58D8-3927-0E89E05E2A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0E7D122-20E2-356B-50BC-74F5D90CBF0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BD5316-EFB0-952A-75BE-D843F93172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94FBE4-8261-40D2-D29A-611265ECDA8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32FBAD-210B-4BCB-ADC5-172F4BC0A42A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925795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0EA94E-0A87-61A3-A785-74A8600E19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A4A60A0-AA45-2E30-6FC1-5776D366D0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D9D6E1D-37C6-B4ED-93CA-E56BC6628B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bias is how the mean of the responses deviates from the actual value presented as the reference</a:t>
            </a:r>
          </a:p>
          <a:p>
            <a:pPr marL="171450" indent="-171450">
              <a:buFontTx/>
              <a:buChar char="-"/>
            </a:pPr>
            <a:r>
              <a:rPr lang="en-US" dirty="0"/>
              <a:t>Precision is the consistency of participants’ responses; they may consistently report the same value, regardless of the reference value.</a:t>
            </a:r>
          </a:p>
          <a:p>
            <a:pPr marL="171450" indent="-171450">
              <a:buFontTx/>
              <a:buChar char="-"/>
            </a:pPr>
            <a:r>
              <a:rPr lang="en-US" dirty="0"/>
              <a:t>error measures how each response deviates from the reference value.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A9812C-3573-05ED-06C2-5A7A804017F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32FBAD-210B-4BCB-ADC5-172F4BC0A42A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674332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6E200C-643A-6875-5FC2-75489F85B9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D73ED29-2A5B-9155-8755-2712CD226A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C7419C-23A4-C374-C8E5-A3E703C394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A803EA-4D3D-3C50-D9DE-46FD43E82D2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32FBAD-210B-4BCB-ADC5-172F4BC0A42A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04849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018C10-D656-E95B-6E84-3455890B6C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98F0D44-4487-D102-85C9-6361AA7163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25C811F-DD5D-33DB-5C7B-44B9B8F95C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29BB7E-9115-5EC9-CABA-644872F846A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32FBAD-210B-4BCB-ADC5-172F4BC0A42A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993702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1FBE50-379F-47A6-93F4-E6B105EC87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FD499BD-5017-00DC-E768-1E25A1F1D3B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B3A505A-B2D3-98D4-91E0-2AA5404E04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7F83EE-7E29-2E58-7942-728E827F8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32FBAD-210B-4BCB-ADC5-172F4BC0A42A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590616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6F9E72-048C-0739-95F1-646A602A08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8C05319-C2E8-1648-F9F6-8751B5DD0B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6298F87-FA68-53E7-2ECF-5BC643B20F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C7DFD0-DC2D-BDE8-95A9-A54705FFD76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32FBAD-210B-4BCB-ADC5-172F4BC0A42A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924844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753965-9054-8DFE-1281-8E4060461B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ACED0BB-29B4-81C1-A1AA-DDAA4966E9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04C2F13-F4B5-2832-DDE7-36C1F5D755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E6199D-9FD6-82EC-F422-DF531FAAAD2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32FBAD-210B-4BCB-ADC5-172F4BC0A42A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277588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D353DD-A9FC-478B-974E-67116C1750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9BAF8B9-32D5-2C5B-F7DA-D9619AF344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56F2E25-CBFB-80C6-2682-4A36D3C396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3E547C-AE75-F169-EAA7-AD44A4A3699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32FBAD-210B-4BCB-ADC5-172F4BC0A42A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092806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AA64E4-424A-5293-5731-32B6B6C0F4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8514ED7-30A4-4170-03B1-5C5F36B3718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C7EABB7-0209-35CD-54E4-E35787DF32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450A9E-82AA-B433-F037-E6480107FE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32FBAD-210B-4BCB-ADC5-172F4BC0A42A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725020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F45DC0-EA93-717A-D9A1-0AB3199D4E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CA97AA3-2B11-6547-1FB0-6FEF0F92A5D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19FCACE-2B11-CA27-6EA3-551C304B69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6CEF9B-D6DA-F243-3B12-536CF8C43A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32FBAD-210B-4BCB-ADC5-172F4BC0A42A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5316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6872AB-4970-1A9D-3A52-5380356E9A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48FE905-E389-8A89-80BF-9EAA1371CDA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47E28E5-D2D1-FB0E-5CF1-127B635311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C6A89F-8322-F594-6FD4-9BE2252B27F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32FBAD-210B-4BCB-ADC5-172F4BC0A42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351638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A7B63C-0B27-F026-1C83-2F66DF789E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21AEBE0-9867-CE8C-7124-010A1DDEA7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80D7804-BBDA-ABA8-A291-325177A834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D7357B-CA50-F509-B38B-CCFB4BB81A1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32FBAD-210B-4BCB-ADC5-172F4BC0A42A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36429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3A5EC9-3151-EC3B-9E84-50AE12EE47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CE4DFF0-2F93-1634-B523-719B2CA60D5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53B848B-2E25-18E8-AA95-24D4E35CE3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991FF3-6470-3216-333F-89F02A4235B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32FBAD-210B-4BCB-ADC5-172F4BC0A42A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3635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5E21F4-0AC9-EF48-0A9C-E3A1BCDCAC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1FDB09-A7F0-66DA-EDDE-D54F8D8018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F774809-C667-242A-6C64-ABFEDF6F72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38B260-AA39-F7E0-CBCA-9BC979B7257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32FBAD-210B-4BCB-ADC5-172F4BC0A42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601014"/>
      </p:ext>
    </p:extLst>
  </p:cSld>
  <p:clrMapOvr>
    <a:masterClrMapping/>
  </p:clrMapOvr>
</p:notes>
</file>

<file path=ppt/slideLayouts/_rels/slideLayout1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/Relationships>
</file>

<file path=ppt/slideLayouts/_rels/slideLayout12.xml.rels><?xml version="1.0" encoding="utf-8" standalone="no" ?><Relationships xmlns="http://schemas.openxmlformats.org/package/2006/relationships"><Relationship Id="rId3" Target="/ppt/media/image2.png" Type="http://schemas.openxmlformats.org/officeDocument/2006/relationships/image"/><Relationship Id="rId2" Target="/ppt/media/image1.jpeg" Type="http://schemas.openxmlformats.org/officeDocument/2006/relationships/image"/><Relationship Id="rId1" Target="/ppt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4DCB15-810E-C6C1-4C2B-4A34D94EC4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864D2A-0050-9245-8354-C2197D8EF4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B1B3A8-16FE-AE85-F409-A8676CC47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A81ED-9C83-DF4F-B38A-5C4375B85F99}" type="datetimeFigureOut">
              <a:rPr lang="en-US" smtClean="0"/>
              <a:t>11/21/2024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E3AEA0-97E8-F1B8-CD1E-EA616C7BA3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9BCEA1-0F31-5488-C6D4-90D4B8469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E9570-643D-E545-935B-E24795151A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700535"/>
      </p:ext>
    </p:extLst>
  </p:cSld>
  <p:clrMapOvr>
    <a:masterClrMapping/>
  </p:clrMapOvr>
</p:sldLayout>
</file>

<file path=ppt/slideLayouts/slideLayout12.xml><?xml version="1.0" encoding="utf-8"?>
<p:sldLayout xmlns:p="http://schemas.openxmlformats.org/presentationml/2006/main" xmlns:a="http://schemas.openxmlformats.org/drawingml/2006/main" xmlns:r="http://schemas.openxmlformats.org/officeDocument/2006/relationships" matchingName="Title slide" type="title">
  <p:cSld name="1_Title slide">
    <p:bg>
      <p:bgPr>
        <a:solidFill>
          <a:srgbClr val="220337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Washington Square Arch in autumn." id="9" name="Google Shape;9;p2"/>
          <p:cNvPicPr preferRelativeResize="0"/>
          <p:nvPr/>
        </p:nvPicPr>
        <p:blipFill rotWithShape="1">
          <a:blip r:embed="rId2">
            <a:alphaModFix amt="22000"/>
          </a:blip>
          <a:srcRect t="106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ew York University logo" id="10" name="Google Shape;10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96485" y="570596"/>
            <a:ext cx="1398900" cy="4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title"/>
          </p:nvPr>
        </p:nvSpPr>
        <p:spPr>
          <a:xfrm>
            <a:off x="1206467" y="1671576"/>
            <a:ext cx="9778400" cy="2126800"/>
          </a:xfrm>
          <a:prstGeom prst="rect">
            <a:avLst/>
          </a:prstGeom>
        </p:spPr>
        <p:txBody>
          <a:bodyPr anchor="ctr" anchorCtr="0" bIns="91425" lIns="91425" rIns="91425" spcFirstLastPara="1" tIns="91425" wrap="square">
            <a:noAutofit/>
          </a:bodyPr>
          <a:lstStyle>
            <a:lvl1pPr algn="ctr"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96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idx="1" type="subTitle"/>
          </p:nvPr>
        </p:nvSpPr>
        <p:spPr>
          <a:xfrm>
            <a:off x="3328267" y="4138152"/>
            <a:ext cx="5535200" cy="934400"/>
          </a:xfrm>
          <a:prstGeom prst="rect">
            <a:avLst/>
          </a:prstGeom>
        </p:spPr>
        <p:txBody>
          <a:bodyPr anchor="t" anchorCtr="0" bIns="91425" lIns="91425" rIns="91425" spcFirstLastPara="1" tIns="91425" wrap="square">
            <a:noAutofit/>
          </a:bodyPr>
          <a:lstStyle>
            <a:lvl1pPr algn="ctr" lv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2133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2133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2133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2133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2133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2133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2133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2133"/>
              </a:spcBef>
              <a:spcAft>
                <a:spcPts val="2133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idx="2" type="body"/>
          </p:nvPr>
        </p:nvSpPr>
        <p:spPr>
          <a:xfrm>
            <a:off x="3328267" y="5540539"/>
            <a:ext cx="5535200" cy="406000"/>
          </a:xfrm>
          <a:prstGeom prst="rect">
            <a:avLst/>
          </a:prstGeom>
        </p:spPr>
        <p:txBody>
          <a:bodyPr anchor="t" anchorCtr="0" bIns="91425" lIns="91425" rIns="91425" spcFirstLastPara="1" tIns="91425" wrap="square">
            <a:noAutofit/>
          </a:bodyPr>
          <a:lstStyle>
            <a:lvl1pPr algn="ctr" indent="-389457" lvl="0" marL="60958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Montserrat SemiBold"/>
              <a:buChar char="●"/>
              <a:defRPr sz="1333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algn="ctr" indent="-389457" lvl="1" marL="121917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Montserrat SemiBold"/>
              <a:buChar char="○"/>
              <a:defRPr sz="1333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algn="ctr" indent="-389457" lvl="2" marL="182875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Montserrat SemiBold"/>
              <a:buChar char="■"/>
              <a:defRPr sz="1333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algn="ctr" indent="-389457" lvl="3" marL="2438339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Montserrat SemiBold"/>
              <a:buChar char="●"/>
              <a:defRPr sz="1333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algn="ctr" indent="-389457" lvl="4" marL="304792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Montserrat SemiBold"/>
              <a:buChar char="○"/>
              <a:defRPr sz="1333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algn="ctr" indent="-389457" lvl="5" marL="3657509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Montserrat SemiBold"/>
              <a:buChar char="■"/>
              <a:defRPr sz="1333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algn="ctr" indent="-389457" lvl="6" marL="426709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Montserrat SemiBold"/>
              <a:buChar char="●"/>
              <a:defRPr sz="1333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algn="ctr" indent="-389457" lvl="7" marL="487667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Montserrat SemiBold"/>
              <a:buChar char="○"/>
              <a:defRPr sz="1333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algn="ctr" indent="-389457" lvl="8" marL="548626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Montserrat SemiBold"/>
              <a:buChar char="■"/>
              <a:defRPr sz="1333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09902923"/>
      </p:ext>
    </p:extLst>
  </p:cSld>
  <p:clrMapOvr>
    <a:masterClrMapping/>
  </p:clrMapOvr>
</p:sldLayout>
</file>

<file path=ppt/slideMasters/_rels/slideMaster1.xml.rels>&#65279;<?xml version="1.0" encoding="utf-8"?><Relationships xmlns="http://schemas.openxmlformats.org/package/2006/relationships"><Relationship Type="http://schemas.openxmlformats.org/officeDocument/2006/relationships/theme" Target="/ppt/theme/theme1.xml" Id="rId13" /><Relationship Type="http://schemas.openxmlformats.org/officeDocument/2006/relationships/slideLayout" Target="/ppt/slideLayouts/slideLayout12.xml" Id="rId12" /><Relationship Type="http://schemas.openxmlformats.org/officeDocument/2006/relationships/slideLayout" Target="/ppt/slideLayouts/slideLayout1.xml" Id="rId1" /></Relationships>
</file>

<file path=ppt/slideMasters/slideMaster1.xml><?xml version="1.0" encoding="utf-8"?>
<p:sldMaster xmlns:a16="http://schemas.microsoft.com/office/drawing/2014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411C99D-DE26-59BD-AFC1-BD6A96F61F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927D87-E3CB-CC59-20D0-DB63B23E59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876EA2-F3B6-D971-976C-643C57CFB3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8A81ED-9C83-DF4F-B38A-5C4375B85F99}" type="datetimeFigureOut">
              <a:rPr lang="en-US" smtClean="0"/>
              <a:t>11/21/2024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8413FE-3EF0-A0BC-91E2-A0158B988D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A9294D-7591-4B24-057C-57C0FA6500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AE9570-643D-E545-935B-E24795151A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6495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&#65279;<?xml version="1.0" encoding="utf-8"?><Relationships xmlns="http://schemas.openxmlformats.org/package/2006/relationships"><Relationship Type="http://schemas.openxmlformats.org/officeDocument/2006/relationships/notesSlide" Target="/ppt/notesSlides/notesSlide1.xml" Id="rId2" /><Relationship Type="http://schemas.openxmlformats.org/officeDocument/2006/relationships/slideLayout" Target="/ppt/slideLayouts/slideLayout12.xml" Id="rId1" /></Relationships>
</file>

<file path=ppt/slides/_rels/slide10.xml.rels>&#65279;<?xml version="1.0" encoding="utf-8"?><Relationships xmlns="http://schemas.openxmlformats.org/package/2006/relationships"><Relationship Type="http://schemas.openxmlformats.org/officeDocument/2006/relationships/notesSlide" Target="/ppt/notesSlides/notesSlide10.xml" Id="rId2" /><Relationship Type="http://schemas.openxmlformats.org/officeDocument/2006/relationships/slideLayout" Target="/ppt/slideLayouts/slideLayout1.xml" Id="rId1" /></Relationships>
</file>

<file path=ppt/slides/_rels/slide11.xml.rels><?xml version="1.0" encoding="utf-8" standalone="no" ?><Relationships xmlns="http://schemas.openxmlformats.org/package/2006/relationships"><Relationship Id="rId3" Target="/ppt/media/image10.jpeg" Type="http://schemas.openxmlformats.org/officeDocument/2006/relationships/image"/><Relationship Id="rId2" Target="/ppt/notesSlides/notesSlide11.xml" Type="http://schemas.openxmlformats.org/officeDocument/2006/relationships/notesSlide"/><Relationship Id="rId1" Target="/ppt/slideLayouts/slideLayout1.xml" Type="http://schemas.openxmlformats.org/officeDocument/2006/relationships/slideLayout"/></Relationships>
</file>

<file path=ppt/slides/_rels/slide12.xml.rels>&#65279;<?xml version="1.0" encoding="utf-8"?><Relationships xmlns="http://schemas.openxmlformats.org/package/2006/relationships"><Relationship Type="http://schemas.openxmlformats.org/officeDocument/2006/relationships/image" Target="/ppt/media/image11.png" Id="rId3" /><Relationship Type="http://schemas.openxmlformats.org/officeDocument/2006/relationships/notesSlide" Target="/ppt/notesSlides/notesSlide12.xml" Id="rId2" /><Relationship Type="http://schemas.openxmlformats.org/officeDocument/2006/relationships/slideLayout" Target="/ppt/slideLayouts/slideLayout1.xml" Id="rId1" /></Relationships>
</file>

<file path=ppt/slides/_rels/slide13.xml.rels>&#65279;<?xml version="1.0" encoding="utf-8"?><Relationships xmlns="http://schemas.openxmlformats.org/package/2006/relationships"><Relationship Type="http://schemas.openxmlformats.org/officeDocument/2006/relationships/image" Target="/ppt/media/image12.png" Id="rId3" /><Relationship Type="http://schemas.openxmlformats.org/officeDocument/2006/relationships/notesSlide" Target="/ppt/notesSlides/notesSlide13.xml" Id="rId2" /><Relationship Type="http://schemas.openxmlformats.org/officeDocument/2006/relationships/slideLayout" Target="/ppt/slideLayouts/slideLayout1.xml" Id="rId1" /></Relationships>
</file>

<file path=ppt/slides/_rels/slide14.xml.rels><?xml version="1.0" encoding="utf-8" standalone="no" ?><Relationships xmlns="http://schemas.openxmlformats.org/package/2006/relationships"><Relationship Id="rId3" Target="/ppt/media/image13.jpeg" Type="http://schemas.openxmlformats.org/officeDocument/2006/relationships/image"/><Relationship Id="rId2" Target="/ppt/notesSlides/notesSlide14.xml" Type="http://schemas.openxmlformats.org/officeDocument/2006/relationships/notesSlide"/><Relationship Id="rId1" Target="/ppt/slideLayouts/slideLayout1.xml" Type="http://schemas.openxmlformats.org/officeDocument/2006/relationships/slideLayout"/></Relationships>
</file>

<file path=ppt/slides/_rels/slide15.xml.rels>&#65279;<?xml version="1.0" encoding="utf-8"?><Relationships xmlns="http://schemas.openxmlformats.org/package/2006/relationships"><Relationship Type="http://schemas.openxmlformats.org/officeDocument/2006/relationships/image" Target="/ppt/media/image14.png" Id="rId3" /><Relationship Type="http://schemas.openxmlformats.org/officeDocument/2006/relationships/notesSlide" Target="/ppt/notesSlides/notesSlide15.xml" Id="rId2" /><Relationship Type="http://schemas.openxmlformats.org/officeDocument/2006/relationships/slideLayout" Target="/ppt/slideLayouts/slideLayout1.xml" Id="rId1" /></Relationships>
</file>

<file path=ppt/slides/_rels/slide16.xml.rels><?xml version="1.0" encoding="utf-8" standalone="no" ?><Relationships xmlns="http://schemas.openxmlformats.org/package/2006/relationships"><Relationship Id="rId3" Target="/ppt/media/image15.jpeg" Type="http://schemas.openxmlformats.org/officeDocument/2006/relationships/image"/><Relationship Id="rId2" Target="/ppt/notesSlides/notesSlide16.xml" Type="http://schemas.openxmlformats.org/officeDocument/2006/relationships/notesSlide"/><Relationship Id="rId1" Target="/ppt/slideLayouts/slideLayout1.xml" Type="http://schemas.openxmlformats.org/officeDocument/2006/relationships/slideLayout"/></Relationships>
</file>

<file path=ppt/slides/_rels/slide17.xml.rels><?xml version="1.0" encoding="utf-8" standalone="no" ?><Relationships xmlns="http://schemas.openxmlformats.org/package/2006/relationships"><Relationship Id="rId3" Target="/ppt/media/image16.jpeg" Type="http://schemas.openxmlformats.org/officeDocument/2006/relationships/image"/><Relationship Id="rId2" Target="/ppt/notesSlides/notesSlide17.xml" Type="http://schemas.openxmlformats.org/officeDocument/2006/relationships/notesSlide"/><Relationship Id="rId1" Target="/ppt/slideLayouts/slideLayout1.xml" Type="http://schemas.openxmlformats.org/officeDocument/2006/relationships/slideLayout"/></Relationships>
</file>

<file path=ppt/slides/_rels/slide18.xml.rels>&#65279;<?xml version="1.0" encoding="utf-8"?><Relationships xmlns="http://schemas.openxmlformats.org/package/2006/relationships"><Relationship Type="http://schemas.openxmlformats.org/officeDocument/2006/relationships/notesSlide" Target="/ppt/notesSlides/notesSlide18.xml" Id="rId2" /><Relationship Type="http://schemas.openxmlformats.org/officeDocument/2006/relationships/slideLayout" Target="/ppt/slideLayouts/slideLayout12.xml" Id="rId1" /></Relationships>
</file>

<file path=ppt/slides/_rels/slide19.xml.rels>&#65279;<?xml version="1.0" encoding="utf-8"?><Relationships xmlns="http://schemas.openxmlformats.org/package/2006/relationships"><Relationship Type="http://schemas.openxmlformats.org/officeDocument/2006/relationships/image" Target="/ppt/media/image17.png" Id="rId3" /><Relationship Type="http://schemas.openxmlformats.org/officeDocument/2006/relationships/notesSlide" Target="/ppt/notesSlides/notesSlide19.xml" Id="rId2" /><Relationship Type="http://schemas.openxmlformats.org/officeDocument/2006/relationships/slideLayout" Target="/ppt/slideLayouts/slideLayout1.xml" Id="rId1" /></Relationships>
</file>

<file path=ppt/slides/_rels/slide2.xml.rels>&#65279;<?xml version="1.0" encoding="utf-8"?><Relationships xmlns="http://schemas.openxmlformats.org/package/2006/relationships"><Relationship Type="http://schemas.openxmlformats.org/officeDocument/2006/relationships/notesSlide" Target="/ppt/notesSlides/notesSlide2.xml" Id="rId2" /><Relationship Type="http://schemas.openxmlformats.org/officeDocument/2006/relationships/slideLayout" Target="/ppt/slideLayouts/slideLayout1.xml" Id="rId1" /></Relationships>
</file>

<file path=ppt/slides/_rels/slide20.xml.rels>&#65279;<?xml version="1.0" encoding="utf-8"?><Relationships xmlns="http://schemas.openxmlformats.org/package/2006/relationships"><Relationship Type="http://schemas.openxmlformats.org/officeDocument/2006/relationships/image" Target="/ppt/media/image17.png" Id="rId3" /><Relationship Type="http://schemas.openxmlformats.org/officeDocument/2006/relationships/notesSlide" Target="/ppt/notesSlides/notesSlide20.xml" Id="rId2" /><Relationship Type="http://schemas.openxmlformats.org/officeDocument/2006/relationships/slideLayout" Target="/ppt/slideLayouts/slideLayout1.xml" Id="rId1" /></Relationships>
</file>

<file path=ppt/slides/_rels/slide21.xml.rels><?xml version="1.0" encoding="utf-8" standalone="no" ?><Relationships xmlns="http://schemas.openxmlformats.org/package/2006/relationships"><Relationship Id="rId3" Target="/ppt/media/image17.png" Type="http://schemas.openxmlformats.org/officeDocument/2006/relationships/image"/><Relationship Id="rId2" Target="/ppt/notesSlides/notesSlide21.xml" Type="http://schemas.openxmlformats.org/officeDocument/2006/relationships/notesSlide"/><Relationship Id="rId1" Target="/ppt/slideLayouts/slideLayout1.xml" Type="http://schemas.openxmlformats.org/officeDocument/2006/relationships/slideLayout"/><Relationship Id="rId4" Target="/ppt/media/image18.jpeg" Type="http://schemas.openxmlformats.org/officeDocument/2006/relationships/image"/></Relationships>
</file>

<file path=ppt/slides/_rels/slide22.xml.rels><?xml version="1.0" encoding="utf-8" standalone="no" ?><Relationships xmlns="http://schemas.openxmlformats.org/package/2006/relationships"><Relationship Id="rId3" Target="/ppt/media/image17.png" Type="http://schemas.openxmlformats.org/officeDocument/2006/relationships/image"/><Relationship Id="rId2" Target="/ppt/notesSlides/notesSlide22.xml" Type="http://schemas.openxmlformats.org/officeDocument/2006/relationships/notesSlide"/><Relationship Id="rId1" Target="/ppt/slideLayouts/slideLayout1.xml" Type="http://schemas.openxmlformats.org/officeDocument/2006/relationships/slideLayout"/><Relationship Id="rId4" Target="/ppt/media/image18.jpeg" Type="http://schemas.openxmlformats.org/officeDocument/2006/relationships/image"/></Relationships>
</file>

<file path=ppt/slides/_rels/slide23.xml.rels><?xml version="1.0" encoding="utf-8" standalone="no" ?><Relationships xmlns="http://schemas.openxmlformats.org/package/2006/relationships"><Relationship Id="rId3" Target="/ppt/media/image17.png" Type="http://schemas.openxmlformats.org/officeDocument/2006/relationships/image"/><Relationship Id="rId2" Target="/ppt/notesSlides/notesSlide23.xml" Type="http://schemas.openxmlformats.org/officeDocument/2006/relationships/notesSlide"/><Relationship Id="rId1" Target="/ppt/slideLayouts/slideLayout1.xml" Type="http://schemas.openxmlformats.org/officeDocument/2006/relationships/slideLayout"/><Relationship Id="rId4" Target="/ppt/media/image18.jpeg" Type="http://schemas.openxmlformats.org/officeDocument/2006/relationships/image"/></Relationships>
</file>

<file path=ppt/slides/_rels/slide24.xml.rels><?xml version="1.0" encoding="utf-8" standalone="no" ?><Relationships xmlns="http://schemas.openxmlformats.org/package/2006/relationships"><Relationship Id="rId3" Target="/ppt/media/image17.png" Type="http://schemas.openxmlformats.org/officeDocument/2006/relationships/image"/><Relationship Id="rId2" Target="/ppt/notesSlides/notesSlide24.xml" Type="http://schemas.openxmlformats.org/officeDocument/2006/relationships/notesSlide"/><Relationship Id="rId1" Target="/ppt/slideLayouts/slideLayout1.xml" Type="http://schemas.openxmlformats.org/officeDocument/2006/relationships/slideLayout"/><Relationship Id="rId4" Target="/ppt/media/image18.jpeg" Type="http://schemas.openxmlformats.org/officeDocument/2006/relationships/image"/></Relationships>
</file>

<file path=ppt/slides/_rels/slide25.xml.rels><?xml version="1.0" encoding="utf-8" standalone="no" ?><Relationships xmlns="http://schemas.openxmlformats.org/package/2006/relationships"><Relationship Id="rId3" Target="/ppt/media/image17.png" Type="http://schemas.openxmlformats.org/officeDocument/2006/relationships/image"/><Relationship Id="rId2" Target="/ppt/notesSlides/notesSlide25.xml" Type="http://schemas.openxmlformats.org/officeDocument/2006/relationships/notesSlide"/><Relationship Id="rId1" Target="/ppt/slideLayouts/slideLayout1.xml" Type="http://schemas.openxmlformats.org/officeDocument/2006/relationships/slideLayout"/><Relationship Id="rId4" Target="/ppt/media/image18.jpeg" Type="http://schemas.openxmlformats.org/officeDocument/2006/relationships/image"/></Relationships>
</file>

<file path=ppt/slides/_rels/slide26.xml.rels><?xml version="1.0" encoding="utf-8" standalone="no" ?><Relationships xmlns="http://schemas.openxmlformats.org/package/2006/relationships"><Relationship Id="rId3" Target="/ppt/media/image17.png" Type="http://schemas.openxmlformats.org/officeDocument/2006/relationships/image"/><Relationship Id="rId2" Target="/ppt/notesSlides/notesSlide26.xml" Type="http://schemas.openxmlformats.org/officeDocument/2006/relationships/notesSlide"/><Relationship Id="rId1" Target="/ppt/slideLayouts/slideLayout1.xml" Type="http://schemas.openxmlformats.org/officeDocument/2006/relationships/slideLayout"/><Relationship Id="rId4" Target="/ppt/media/image18.jpeg" Type="http://schemas.openxmlformats.org/officeDocument/2006/relationships/image"/></Relationships>
</file>

<file path=ppt/slides/_rels/slide27.xml.rels><?xml version="1.0" encoding="utf-8" standalone="no" ?><Relationships xmlns="http://schemas.openxmlformats.org/package/2006/relationships"><Relationship Id="rId3" Target="/ppt/media/image17.png" Type="http://schemas.openxmlformats.org/officeDocument/2006/relationships/image"/><Relationship Id="rId2" Target="/ppt/notesSlides/notesSlide27.xml" Type="http://schemas.openxmlformats.org/officeDocument/2006/relationships/notesSlide"/><Relationship Id="rId1" Target="/ppt/slideLayouts/slideLayout1.xml" Type="http://schemas.openxmlformats.org/officeDocument/2006/relationships/slideLayout"/><Relationship Id="rId4" Target="/ppt/media/image18.jpeg" Type="http://schemas.openxmlformats.org/officeDocument/2006/relationships/image"/></Relationships>
</file>

<file path=ppt/slides/_rels/slide28.xml.rels><?xml version="1.0" encoding="utf-8" standalone="no" ?><Relationships xmlns="http://schemas.openxmlformats.org/package/2006/relationships"><Relationship Id="rId3" Target="/ppt/media/image17.png" Type="http://schemas.openxmlformats.org/officeDocument/2006/relationships/image"/><Relationship Id="rId2" Target="/ppt/notesSlides/notesSlide28.xml" Type="http://schemas.openxmlformats.org/officeDocument/2006/relationships/notesSlide"/><Relationship Id="rId1" Target="/ppt/slideLayouts/slideLayout1.xml" Type="http://schemas.openxmlformats.org/officeDocument/2006/relationships/slideLayout"/><Relationship Id="rId4" Target="/ppt/media/image18.jpeg" Type="http://schemas.openxmlformats.org/officeDocument/2006/relationships/image"/></Relationships>
</file>

<file path=ppt/slides/_rels/slide29.xml.rels><?xml version="1.0" encoding="utf-8" standalone="no" ?><Relationships xmlns="http://schemas.openxmlformats.org/package/2006/relationships"><Relationship Id="rId3" Target="/ppt/media/image17.png" Type="http://schemas.openxmlformats.org/officeDocument/2006/relationships/image"/><Relationship Id="rId2" Target="/ppt/notesSlides/notesSlide29.xml" Type="http://schemas.openxmlformats.org/officeDocument/2006/relationships/notesSlide"/><Relationship Id="rId1" Target="/ppt/slideLayouts/slideLayout1.xml" Type="http://schemas.openxmlformats.org/officeDocument/2006/relationships/slideLayout"/><Relationship Id="rId4" Target="/ppt/media/image18.jpeg" Type="http://schemas.openxmlformats.org/officeDocument/2006/relationships/image"/></Relationships>
</file>

<file path=ppt/slides/_rels/slide3.xml.rels>&#65279;<?xml version="1.0" encoding="utf-8"?><Relationships xmlns="http://schemas.openxmlformats.org/package/2006/relationships"><Relationship Type="http://schemas.openxmlformats.org/officeDocument/2006/relationships/notesSlide" Target="/ppt/notesSlides/notesSlide3.xml" Id="rId2" /><Relationship Type="http://schemas.openxmlformats.org/officeDocument/2006/relationships/slideLayout" Target="/ppt/slideLayouts/slideLayout1.xml" Id="rId1" /></Relationships>
</file>

<file path=ppt/slides/_rels/slide30.xml.rels><?xml version="1.0" encoding="utf-8" standalone="no" ?><Relationships xmlns="http://schemas.openxmlformats.org/package/2006/relationships"><Relationship Id="rId3" Target="/ppt/media/image17.png" Type="http://schemas.openxmlformats.org/officeDocument/2006/relationships/image"/><Relationship Id="rId2" Target="/ppt/notesSlides/notesSlide30.xml" Type="http://schemas.openxmlformats.org/officeDocument/2006/relationships/notesSlide"/><Relationship Id="rId1" Target="/ppt/slideLayouts/slideLayout1.xml" Type="http://schemas.openxmlformats.org/officeDocument/2006/relationships/slideLayout"/><Relationship Id="rId4" Target="/ppt/media/image18.jpeg" Type="http://schemas.openxmlformats.org/officeDocument/2006/relationships/image"/></Relationships>
</file>

<file path=ppt/slides/_rels/slide31.xml.rels><?xml version="1.0" encoding="utf-8" standalone="no" ?><Relationships xmlns="http://schemas.openxmlformats.org/package/2006/relationships"><Relationship Id="rId3" Target="/ppt/media/image17.png" Type="http://schemas.openxmlformats.org/officeDocument/2006/relationships/image"/><Relationship Id="rId2" Target="/ppt/notesSlides/notesSlide31.xml" Type="http://schemas.openxmlformats.org/officeDocument/2006/relationships/notesSlide"/><Relationship Id="rId1" Target="/ppt/slideLayouts/slideLayout1.xml" Type="http://schemas.openxmlformats.org/officeDocument/2006/relationships/slideLayout"/><Relationship Id="rId4" Target="/ppt/media/image18.jpeg" Type="http://schemas.openxmlformats.org/officeDocument/2006/relationships/image"/></Relationships>
</file>

<file path=ppt/slides/_rels/slide32.xml.rels><?xml version="1.0" encoding="utf-8" standalone="no" ?><Relationships xmlns="http://schemas.openxmlformats.org/package/2006/relationships"><Relationship Id="rId3" Target="/ppt/media/image17.png" Type="http://schemas.openxmlformats.org/officeDocument/2006/relationships/image"/><Relationship Id="rId2" Target="/ppt/notesSlides/notesSlide32.xml" Type="http://schemas.openxmlformats.org/officeDocument/2006/relationships/notesSlide"/><Relationship Id="rId1" Target="/ppt/slideLayouts/slideLayout1.xml" Type="http://schemas.openxmlformats.org/officeDocument/2006/relationships/slideLayout"/><Relationship Id="rId4" Target="/ppt/media/image18.jpeg" Type="http://schemas.openxmlformats.org/officeDocument/2006/relationships/image"/></Relationships>
</file>

<file path=ppt/slides/_rels/slide33.xml.rels><?xml version="1.0" encoding="utf-8" standalone="no" ?><Relationships xmlns="http://schemas.openxmlformats.org/package/2006/relationships"><Relationship Id="rId3" Target="/ppt/media/image17.png" Type="http://schemas.openxmlformats.org/officeDocument/2006/relationships/image"/><Relationship Id="rId2" Target="/ppt/notesSlides/notesSlide33.xml" Type="http://schemas.openxmlformats.org/officeDocument/2006/relationships/notesSlide"/><Relationship Id="rId1" Target="/ppt/slideLayouts/slideLayout1.xml" Type="http://schemas.openxmlformats.org/officeDocument/2006/relationships/slideLayout"/><Relationship Id="rId4" Target="/ppt/media/image18.jpeg" Type="http://schemas.openxmlformats.org/officeDocument/2006/relationships/image"/></Relationships>
</file>

<file path=ppt/slides/_rels/slide34.xml.rels><?xml version="1.0" encoding="utf-8" standalone="no" ?><Relationships xmlns="http://schemas.openxmlformats.org/package/2006/relationships"><Relationship Id="rId3" Target="/ppt/media/image17.png" Type="http://schemas.openxmlformats.org/officeDocument/2006/relationships/image"/><Relationship Id="rId2" Target="/ppt/notesSlides/notesSlide34.xml" Type="http://schemas.openxmlformats.org/officeDocument/2006/relationships/notesSlide"/><Relationship Id="rId1" Target="/ppt/slideLayouts/slideLayout1.xml" Type="http://schemas.openxmlformats.org/officeDocument/2006/relationships/slideLayout"/><Relationship Id="rId4" Target="/ppt/media/image18.jpeg" Type="http://schemas.openxmlformats.org/officeDocument/2006/relationships/image"/></Relationships>
</file>

<file path=ppt/slides/_rels/slide35.xml.rels><?xml version="1.0" encoding="utf-8" standalone="no" ?><Relationships xmlns="http://schemas.openxmlformats.org/package/2006/relationships"><Relationship Id="rId3" Target="/ppt/media/image17.png" Type="http://schemas.openxmlformats.org/officeDocument/2006/relationships/image"/><Relationship Id="rId2" Target="/ppt/notesSlides/notesSlide35.xml" Type="http://schemas.openxmlformats.org/officeDocument/2006/relationships/notesSlide"/><Relationship Id="rId1" Target="/ppt/slideLayouts/slideLayout1.xml" Type="http://schemas.openxmlformats.org/officeDocument/2006/relationships/slideLayout"/><Relationship Id="rId4" Target="/ppt/media/image18.jpeg" Type="http://schemas.openxmlformats.org/officeDocument/2006/relationships/image"/></Relationships>
</file>

<file path=ppt/slides/_rels/slide36.xml.rels><?xml version="1.0" encoding="utf-8" standalone="no" ?><Relationships xmlns="http://schemas.openxmlformats.org/package/2006/relationships"><Relationship Id="rId3" Target="/ppt/media/image18.jpeg" Type="http://schemas.openxmlformats.org/officeDocument/2006/relationships/image"/><Relationship Id="rId2" Target="/ppt/notesSlides/notesSlide36.xml" Type="http://schemas.openxmlformats.org/officeDocument/2006/relationships/notesSlide"/><Relationship Id="rId1" Target="/ppt/slideLayouts/slideLayout1.xml" Type="http://schemas.openxmlformats.org/officeDocument/2006/relationships/slideLayout"/><Relationship Id="rId4" Target="/ppt/media/image19.jpeg" Type="http://schemas.openxmlformats.org/officeDocument/2006/relationships/image"/></Relationships>
</file>

<file path=ppt/slides/_rels/slide37.xml.rels><?xml version="1.0" encoding="utf-8" standalone="no" ?><Relationships xmlns="http://schemas.openxmlformats.org/package/2006/relationships"><Relationship Id="rId3" Target="/ppt/media/image18.jpeg" Type="http://schemas.openxmlformats.org/officeDocument/2006/relationships/image"/><Relationship Id="rId2" Target="/ppt/notesSlides/notesSlide37.xml" Type="http://schemas.openxmlformats.org/officeDocument/2006/relationships/notesSlide"/><Relationship Id="rId1" Target="/ppt/slideLayouts/slideLayout1.xml" Type="http://schemas.openxmlformats.org/officeDocument/2006/relationships/slideLayout"/><Relationship Id="rId5" Target="/ppt/media/image21.png" Type="http://schemas.openxmlformats.org/officeDocument/2006/relationships/image"/><Relationship Id="rId4" Target="/ppt/media/image20.jpeg" Type="http://schemas.openxmlformats.org/officeDocument/2006/relationships/image"/></Relationships>
</file>

<file path=ppt/slides/_rels/slide38.xml.rels><?xml version="1.0" encoding="utf-8" standalone="no" ?><Relationships xmlns="http://schemas.openxmlformats.org/package/2006/relationships"><Relationship Id="rId3" Target="/ppt/media/image18.jpeg" Type="http://schemas.openxmlformats.org/officeDocument/2006/relationships/image"/><Relationship Id="rId2" Target="/ppt/notesSlides/notesSlide38.xml" Type="http://schemas.openxmlformats.org/officeDocument/2006/relationships/notesSlide"/><Relationship Id="rId1" Target="/ppt/slideLayouts/slideLayout1.xml" Type="http://schemas.openxmlformats.org/officeDocument/2006/relationships/slideLayout"/><Relationship Id="rId4" Target="/ppt/media/image22.png" Type="http://schemas.openxmlformats.org/officeDocument/2006/relationships/image"/></Relationships>
</file>

<file path=ppt/slides/_rels/slide39.xml.rels>&#65279;<?xml version="1.0" encoding="utf-8"?><Relationships xmlns="http://schemas.openxmlformats.org/package/2006/relationships"><Relationship Type="http://schemas.openxmlformats.org/officeDocument/2006/relationships/notesSlide" Target="/ppt/notesSlides/notesSlide39.xml" Id="rId2" /><Relationship Type="http://schemas.openxmlformats.org/officeDocument/2006/relationships/slideLayout" Target="/ppt/slideLayouts/slideLayout1.xml" Id="rId1" /></Relationships>
</file>

<file path=ppt/slides/_rels/slide4.xml.rels>&#65279;<?xml version="1.0" encoding="utf-8"?><Relationships xmlns="http://schemas.openxmlformats.org/package/2006/relationships"><Relationship Type="http://schemas.openxmlformats.org/officeDocument/2006/relationships/notesSlide" Target="/ppt/notesSlides/notesSlide4.xml" Id="rId2" /><Relationship Type="http://schemas.openxmlformats.org/officeDocument/2006/relationships/slideLayout" Target="/ppt/slideLayouts/slideLayout12.xml" Id="rId1" /></Relationships>
</file>

<file path=ppt/slides/_rels/slide40.xml.rels><?xml version="1.0" encoding="utf-8" standalone="no" ?><Relationships xmlns="http://schemas.openxmlformats.org/package/2006/relationships"><Relationship Id="rId3" Target="/ppt/media/image23.jpeg" Type="http://schemas.openxmlformats.org/officeDocument/2006/relationships/image"/><Relationship Id="rId2" Target="/ppt/notesSlides/notesSlide40.xml" Type="http://schemas.openxmlformats.org/officeDocument/2006/relationships/notesSlide"/><Relationship Id="rId1" Target="/ppt/slideLayouts/slideLayout1.xml" Type="http://schemas.openxmlformats.org/officeDocument/2006/relationships/slideLayout"/></Relationships>
</file>

<file path=ppt/slides/_rels/slide41.xml.rels><?xml version="1.0" encoding="utf-8" standalone="no" ?><Relationships xmlns="http://schemas.openxmlformats.org/package/2006/relationships"><Relationship Id="rId3" Target="/ppt/media/image24.jpeg" Type="http://schemas.openxmlformats.org/officeDocument/2006/relationships/image"/><Relationship Id="rId2" Target="/ppt/notesSlides/notesSlide41.xml" Type="http://schemas.openxmlformats.org/officeDocument/2006/relationships/notesSlide"/><Relationship Id="rId1" Target="/ppt/slideLayouts/slideLayout1.xml" Type="http://schemas.openxmlformats.org/officeDocument/2006/relationships/slideLayout"/></Relationships>
</file>

<file path=ppt/slides/_rels/slide42.xml.rels>&#65279;<?xml version="1.0" encoding="utf-8"?><Relationships xmlns="http://schemas.openxmlformats.org/package/2006/relationships"><Relationship Type="http://schemas.openxmlformats.org/officeDocument/2006/relationships/image" Target="/ppt/media/image25.png" Id="rId3" /><Relationship Type="http://schemas.openxmlformats.org/officeDocument/2006/relationships/notesSlide" Target="/ppt/notesSlides/notesSlide42.xml" Id="rId2" /><Relationship Type="http://schemas.openxmlformats.org/officeDocument/2006/relationships/slideLayout" Target="/ppt/slideLayouts/slideLayout1.xml" Id="rId1" /></Relationships>
</file>

<file path=ppt/slides/_rels/slide43.xml.rels>&#65279;<?xml version="1.0" encoding="utf-8"?><Relationships xmlns="http://schemas.openxmlformats.org/package/2006/relationships"><Relationship Type="http://schemas.openxmlformats.org/officeDocument/2006/relationships/notesSlide" Target="/ppt/notesSlides/notesSlide43.xml" Id="rId2" /><Relationship Type="http://schemas.openxmlformats.org/officeDocument/2006/relationships/slideLayout" Target="/ppt/slideLayouts/slideLayout1.xml" Id="rId1" /></Relationships>
</file>

<file path=ppt/slides/_rels/slide44.xml.rels><?xml version="1.0" encoding="utf-8" standalone="no" ?><Relationships xmlns="http://schemas.openxmlformats.org/package/2006/relationships"><Relationship Id="rId7" Target="/ppt/media/image26.jpeg" Type="http://schemas.openxmlformats.org/officeDocument/2006/relationships/image"/><Relationship Id="rId2" Target="/ppt/notesSlides/notesSlide44.xml" Type="http://schemas.openxmlformats.org/officeDocument/2006/relationships/notesSlide"/><Relationship Id="rId1" Target="/ppt/slideLayouts/slideLayout1.xml" Type="http://schemas.openxmlformats.org/officeDocument/2006/relationships/slideLayout"/><Relationship Id="rId3" Target="https://observablehq.com/@d3/zoom-to-bounding-box" TargetMode="External" Type="http://schemas.openxmlformats.org/officeDocument/2006/relationships/hyperlink"/><Relationship Id="rId6" Target="https://youtu.be/u5kXfusd8Wg?t=39" TargetMode="External" Type="http://schemas.openxmlformats.org/officeDocument/2006/relationships/hyperlink"/><Relationship Id="rId5" Target="https://www.youtube.com/watch?v=Ljs1wKfkwqI" TargetMode="External" Type="http://schemas.openxmlformats.org/officeDocument/2006/relationships/hyperlink"/><Relationship Id="rId4" Target="https://www.youtube.com/watch?v=sxwn1w7MJvk" TargetMode="External" Type="http://schemas.openxmlformats.org/officeDocument/2006/relationships/hyperlink"/></Relationships>
</file>

<file path=ppt/slides/_rels/slide45.xml.rels>&#65279;<?xml version="1.0" encoding="utf-8"?><Relationships xmlns="http://schemas.openxmlformats.org/package/2006/relationships"><Relationship Type="http://schemas.openxmlformats.org/officeDocument/2006/relationships/notesSlide" Target="/ppt/notesSlides/notesSlide45.xml" Id="rId2" /><Relationship Type="http://schemas.openxmlformats.org/officeDocument/2006/relationships/slideLayout" Target="/ppt/slideLayouts/slideLayout1.xml" Id="rId1" /><Relationship Type="http://schemas.openxmlformats.org/officeDocument/2006/relationships/hyperlink" Target="https://youtu.be/u5kXfusd8Wg?t=96" TargetMode="External" Id="rId3" /></Relationships>
</file>

<file path=ppt/slides/_rels/slide46.xml.rels>&#65279;<?xml version="1.0" encoding="utf-8"?><Relationships xmlns="http://schemas.openxmlformats.org/package/2006/relationships"><Relationship Type="http://schemas.openxmlformats.org/officeDocument/2006/relationships/image" Target="/ppt/media/image27.png" Id="rId3" /><Relationship Type="http://schemas.openxmlformats.org/officeDocument/2006/relationships/notesSlide" Target="/ppt/notesSlides/notesSlide46.xml" Id="rId2" /><Relationship Type="http://schemas.openxmlformats.org/officeDocument/2006/relationships/slideLayout" Target="/ppt/slideLayouts/slideLayout1.xml" Id="rId1" /></Relationships>
</file>

<file path=ppt/slides/_rels/slide47.xml.rels>&#65279;<?xml version="1.0" encoding="utf-8"?><Relationships xmlns="http://schemas.openxmlformats.org/package/2006/relationships"><Relationship Type="http://schemas.openxmlformats.org/officeDocument/2006/relationships/image" Target="/ppt/media/image28.png" Id="rId3" /><Relationship Type="http://schemas.openxmlformats.org/officeDocument/2006/relationships/notesSlide" Target="/ppt/notesSlides/notesSlide47.xml" Id="rId2" /><Relationship Type="http://schemas.openxmlformats.org/officeDocument/2006/relationships/slideLayout" Target="/ppt/slideLayouts/slideLayout1.xml" Id="rId1" /></Relationships>
</file>

<file path=ppt/slides/_rels/slide48.xml.rels><?xml version="1.0" encoding="utf-8" standalone="no" ?><Relationships xmlns="http://schemas.openxmlformats.org/package/2006/relationships"><Relationship Id="rId2" Target="/ppt/notesSlides/notesSlide48.xml" Type="http://schemas.openxmlformats.org/officeDocument/2006/relationships/notesSlide"/><Relationship Id="rId1" Target="/ppt/slideLayouts/slideLayout1.xml" Type="http://schemas.openxmlformats.org/officeDocument/2006/relationships/slideLayout"/><Relationship Id="rId4" Target="/ppt/media/image29.jpeg" Type="http://schemas.openxmlformats.org/officeDocument/2006/relationships/image"/><Relationship Id="rId3" Target="https://youtu.be/u5kXfusd8Wg?t=157" TargetMode="External" Type="http://schemas.openxmlformats.org/officeDocument/2006/relationships/hyperlink"/></Relationships>
</file>

<file path=ppt/slides/_rels/slide49.xml.rels>&#65279;<?xml version="1.0" encoding="utf-8"?><Relationships xmlns="http://schemas.openxmlformats.org/package/2006/relationships"><Relationship Type="http://schemas.openxmlformats.org/officeDocument/2006/relationships/notesSlide" Target="/ppt/notesSlides/notesSlide49.xml" Id="rId2" /><Relationship Type="http://schemas.openxmlformats.org/officeDocument/2006/relationships/slideLayout" Target="/ppt/slideLayouts/slideLayout12.xml" Id="rId1" /></Relationships>
</file>

<file path=ppt/slides/_rels/slide5.xml.rels>&#65279;<?xml version="1.0" encoding="utf-8"?><Relationships xmlns="http://schemas.openxmlformats.org/package/2006/relationships"><Relationship Type="http://schemas.openxmlformats.org/officeDocument/2006/relationships/image" Target="/ppt/media/image3.png" Id="rId3" /><Relationship Type="http://schemas.openxmlformats.org/officeDocument/2006/relationships/notesSlide" Target="/ppt/notesSlides/notesSlide5.xml" Id="rId2" /><Relationship Type="http://schemas.openxmlformats.org/officeDocument/2006/relationships/slideLayout" Target="/ppt/slideLayouts/slideLayout1.xml" Id="rId1" /></Relationships>
</file>

<file path=ppt/slides/_rels/slide50.xml.rels>&#65279;<?xml version="1.0" encoding="utf-8"?><Relationships xmlns="http://schemas.openxmlformats.org/package/2006/relationships"><Relationship Type="http://schemas.openxmlformats.org/officeDocument/2006/relationships/notesSlide" Target="/ppt/notesSlides/notesSlide50.xml" Id="rId2" /><Relationship Type="http://schemas.openxmlformats.org/officeDocument/2006/relationships/slideLayout" Target="/ppt/slideLayouts/slideLayout1.xml" Id="rId1" /></Relationships>
</file>

<file path=ppt/slides/_rels/slide51.xml.rels>&#65279;<?xml version="1.0" encoding="utf-8"?><Relationships xmlns="http://schemas.openxmlformats.org/package/2006/relationships"><Relationship Type="http://schemas.openxmlformats.org/officeDocument/2006/relationships/image" Target="/ppt/media/image30.png" Id="rId3" /><Relationship Type="http://schemas.openxmlformats.org/officeDocument/2006/relationships/notesSlide" Target="/ppt/notesSlides/notesSlide51.xml" Id="rId2" /><Relationship Type="http://schemas.openxmlformats.org/officeDocument/2006/relationships/slideLayout" Target="/ppt/slideLayouts/slideLayout1.xml" Id="rId1" /></Relationships>
</file>

<file path=ppt/slides/_rels/slide52.xml.rels>&#65279;<?xml version="1.0" encoding="utf-8"?><Relationships xmlns="http://schemas.openxmlformats.org/package/2006/relationships"><Relationship Type="http://schemas.openxmlformats.org/officeDocument/2006/relationships/image" Target="/ppt/media/image31.png" Id="rId3" /><Relationship Type="http://schemas.openxmlformats.org/officeDocument/2006/relationships/notesSlide" Target="/ppt/notesSlides/notesSlide52.xml" Id="rId2" /><Relationship Type="http://schemas.openxmlformats.org/officeDocument/2006/relationships/slideLayout" Target="/ppt/slideLayouts/slideLayout1.xml" Id="rId1" /></Relationships>
</file>

<file path=ppt/slides/_rels/slide53.xml.rels>&#65279;<?xml version="1.0" encoding="utf-8"?><Relationships xmlns="http://schemas.openxmlformats.org/package/2006/relationships"><Relationship Type="http://schemas.openxmlformats.org/officeDocument/2006/relationships/image" Target="/ppt/media/image32.png" Id="rId3" /><Relationship Type="http://schemas.openxmlformats.org/officeDocument/2006/relationships/notesSlide" Target="/ppt/notesSlides/notesSlide53.xml" Id="rId2" /><Relationship Type="http://schemas.openxmlformats.org/officeDocument/2006/relationships/slideLayout" Target="/ppt/slideLayouts/slideLayout1.xml" Id="rId1" /></Relationships>
</file>

<file path=ppt/slides/_rels/slide54.xml.rels>&#65279;<?xml version="1.0" encoding="utf-8"?><Relationships xmlns="http://schemas.openxmlformats.org/package/2006/relationships"><Relationship Type="http://schemas.openxmlformats.org/officeDocument/2006/relationships/image" Target="/ppt/media/image33.png" Id="rId3" /><Relationship Type="http://schemas.openxmlformats.org/officeDocument/2006/relationships/notesSlide" Target="/ppt/notesSlides/notesSlide54.xml" Id="rId2" /><Relationship Type="http://schemas.openxmlformats.org/officeDocument/2006/relationships/slideLayout" Target="/ppt/slideLayouts/slideLayout1.xml" Id="rId1" /></Relationships>
</file>

<file path=ppt/slides/_rels/slide55.xml.rels>&#65279;<?xml version="1.0" encoding="utf-8"?><Relationships xmlns="http://schemas.openxmlformats.org/package/2006/relationships"><Relationship Type="http://schemas.openxmlformats.org/officeDocument/2006/relationships/image" Target="/ppt/media/image31.png" Id="rId3" /><Relationship Type="http://schemas.openxmlformats.org/officeDocument/2006/relationships/notesSlide" Target="/ppt/notesSlides/notesSlide55.xml" Id="rId2" /><Relationship Type="http://schemas.openxmlformats.org/officeDocument/2006/relationships/slideLayout" Target="/ppt/slideLayouts/slideLayout1.xml" Id="rId1" /><Relationship Type="http://schemas.openxmlformats.org/officeDocument/2006/relationships/image" Target="/ppt/media/image33.png" Id="rId6" /><Relationship Type="http://schemas.openxmlformats.org/officeDocument/2006/relationships/image" Target="/ppt/media/image32.png" Id="rId5" /><Relationship Type="http://schemas.openxmlformats.org/officeDocument/2006/relationships/image" Target="/ppt/media/image30.png" Id="rId4" /></Relationships>
</file>

<file path=ppt/slides/_rels/slide56.xml.rels>&#65279;<?xml version="1.0" encoding="utf-8"?><Relationships xmlns="http://schemas.openxmlformats.org/package/2006/relationships"><Relationship Type="http://schemas.openxmlformats.org/officeDocument/2006/relationships/image" Target="/ppt/media/image34.png" Id="rId3" /><Relationship Type="http://schemas.openxmlformats.org/officeDocument/2006/relationships/notesSlide" Target="/ppt/notesSlides/notesSlide56.xml" Id="rId2" /><Relationship Type="http://schemas.openxmlformats.org/officeDocument/2006/relationships/slideLayout" Target="/ppt/slideLayouts/slideLayout1.xml" Id="rId1" /></Relationships>
</file>

<file path=ppt/slides/_rels/slide57.xml.rels>&#65279;<?xml version="1.0" encoding="utf-8"?><Relationships xmlns="http://schemas.openxmlformats.org/package/2006/relationships"><Relationship Type="http://schemas.openxmlformats.org/officeDocument/2006/relationships/image" Target="/ppt/media/image35.png" Id="rId3" /><Relationship Type="http://schemas.openxmlformats.org/officeDocument/2006/relationships/notesSlide" Target="/ppt/notesSlides/notesSlide57.xml" Id="rId2" /><Relationship Type="http://schemas.openxmlformats.org/officeDocument/2006/relationships/slideLayout" Target="/ppt/slideLayouts/slideLayout1.xml" Id="rId1" /></Relationships>
</file>

<file path=ppt/slides/_rels/slide58.xml.rels>&#65279;<?xml version="1.0" encoding="utf-8"?><Relationships xmlns="http://schemas.openxmlformats.org/package/2006/relationships"><Relationship Type="http://schemas.openxmlformats.org/officeDocument/2006/relationships/image" Target="/ppt/media/image36.png" Id="rId3" /><Relationship Type="http://schemas.openxmlformats.org/officeDocument/2006/relationships/notesSlide" Target="/ppt/notesSlides/notesSlide58.xml" Id="rId2" /><Relationship Type="http://schemas.openxmlformats.org/officeDocument/2006/relationships/slideLayout" Target="/ppt/slideLayouts/slideLayout1.xml" Id="rId1" /></Relationships>
</file>

<file path=ppt/slides/_rels/slide59.xml.rels>&#65279;<?xml version="1.0" encoding="utf-8"?><Relationships xmlns="http://schemas.openxmlformats.org/package/2006/relationships"><Relationship Type="http://schemas.openxmlformats.org/officeDocument/2006/relationships/notesSlide" Target="/ppt/notesSlides/notesSlide59.xml" Id="rId2" /><Relationship Type="http://schemas.openxmlformats.org/officeDocument/2006/relationships/slideLayout" Target="/ppt/slideLayouts/slideLayout1.xml" Id="rId1" /></Relationships>
</file>

<file path=ppt/slides/_rels/slide6.xml.rels>&#65279;<?xml version="1.0" encoding="utf-8"?><Relationships xmlns="http://schemas.openxmlformats.org/package/2006/relationships"><Relationship Type="http://schemas.openxmlformats.org/officeDocument/2006/relationships/image" Target="/ppt/media/image4.png" Id="rId3" /><Relationship Type="http://schemas.openxmlformats.org/officeDocument/2006/relationships/notesSlide" Target="/ppt/notesSlides/notesSlide6.xml" Id="rId2" /><Relationship Type="http://schemas.openxmlformats.org/officeDocument/2006/relationships/slideLayout" Target="/ppt/slideLayouts/slideLayout1.xml" Id="rId1" /><Relationship Type="http://schemas.openxmlformats.org/officeDocument/2006/relationships/image" Target="/ppt/media/image6.png" Id="rId5" /><Relationship Type="http://schemas.openxmlformats.org/officeDocument/2006/relationships/image" Target="/ppt/media/image5.png" Id="rId4" /></Relationships>
</file>

<file path=ppt/slides/_rels/slide60.xml.rels>&#65279;<?xml version="1.0" encoding="utf-8"?><Relationships xmlns="http://schemas.openxmlformats.org/package/2006/relationships"><Relationship Type="http://schemas.openxmlformats.org/officeDocument/2006/relationships/notesSlide" Target="/ppt/notesSlides/notesSlide60.xml" Id="rId2" /><Relationship Type="http://schemas.openxmlformats.org/officeDocument/2006/relationships/slideLayout" Target="/ppt/slideLayouts/slideLayout12.xml" Id="rId1" /></Relationships>
</file>

<file path=ppt/slides/_rels/slide61.xml.rels>&#65279;<?xml version="1.0" encoding="utf-8"?><Relationships xmlns="http://schemas.openxmlformats.org/package/2006/relationships"><Relationship Type="http://schemas.openxmlformats.org/officeDocument/2006/relationships/image" Target="/ppt/media/image37.jpg" Id="rId3" /><Relationship Type="http://schemas.openxmlformats.org/officeDocument/2006/relationships/notesSlide" Target="/ppt/notesSlides/notesSlide61.xml" Id="rId2" /><Relationship Type="http://schemas.openxmlformats.org/officeDocument/2006/relationships/slideLayout" Target="/ppt/slideLayouts/slideLayout1.xml" Id="rId1" /></Relationships>
</file>

<file path=ppt/slides/_rels/slide62.xml.rels>&#65279;<?xml version="1.0" encoding="utf-8"?><Relationships xmlns="http://schemas.openxmlformats.org/package/2006/relationships"><Relationship Type="http://schemas.openxmlformats.org/officeDocument/2006/relationships/image" Target="/ppt/media/image38.png" Id="rId3" /><Relationship Type="http://schemas.openxmlformats.org/officeDocument/2006/relationships/notesSlide" Target="/ppt/notesSlides/notesSlide62.xml" Id="rId2" /><Relationship Type="http://schemas.openxmlformats.org/officeDocument/2006/relationships/slideLayout" Target="/ppt/slideLayouts/slideLayout1.xml" Id="rId1" /></Relationships>
</file>

<file path=ppt/slides/_rels/slide63.xml.rels>&#65279;<?xml version="1.0" encoding="utf-8"?><Relationships xmlns="http://schemas.openxmlformats.org/package/2006/relationships"><Relationship Type="http://schemas.openxmlformats.org/officeDocument/2006/relationships/image" Target="/ppt/media/image39.png" Id="rId3" /><Relationship Type="http://schemas.openxmlformats.org/officeDocument/2006/relationships/notesSlide" Target="/ppt/notesSlides/notesSlide63.xml" Id="rId2" /><Relationship Type="http://schemas.openxmlformats.org/officeDocument/2006/relationships/slideLayout" Target="/ppt/slideLayouts/slideLayout1.xml" Id="rId1" /><Relationship Type="http://schemas.openxmlformats.org/officeDocument/2006/relationships/image" Target="/ppt/media/image41.gif" Id="rId5" /><Relationship Type="http://schemas.openxmlformats.org/officeDocument/2006/relationships/image" Target="/ppt/media/image40.png" Id="rId4" /></Relationships>
</file>

<file path=ppt/slides/_rels/slide64.xml.rels>&#65279;<?xml version="1.0" encoding="utf-8"?><Relationships xmlns="http://schemas.openxmlformats.org/package/2006/relationships"><Relationship Type="http://schemas.openxmlformats.org/officeDocument/2006/relationships/image" Target="/ppt/media/image42.png" Id="rId3" /><Relationship Type="http://schemas.openxmlformats.org/officeDocument/2006/relationships/notesSlide" Target="/ppt/notesSlides/notesSlide64.xml" Id="rId2" /><Relationship Type="http://schemas.openxmlformats.org/officeDocument/2006/relationships/slideLayout" Target="/ppt/slideLayouts/slideLayout1.xml" Id="rId1" /></Relationships>
</file>

<file path=ppt/slides/_rels/slide65.xml.rels>&#65279;<?xml version="1.0" encoding="utf-8"?><Relationships xmlns="http://schemas.openxmlformats.org/package/2006/relationships"><Relationship Type="http://schemas.openxmlformats.org/officeDocument/2006/relationships/image" Target="/ppt/media/image43.png" Id="rId3" /><Relationship Type="http://schemas.openxmlformats.org/officeDocument/2006/relationships/notesSlide" Target="/ppt/notesSlides/notesSlide65.xml" Id="rId2" /><Relationship Type="http://schemas.openxmlformats.org/officeDocument/2006/relationships/slideLayout" Target="/ppt/slideLayouts/slideLayout1.xml" Id="rId1" /><Relationship Type="http://schemas.openxmlformats.org/officeDocument/2006/relationships/image" Target="/ppt/media/image45.png" Id="rId5" /><Relationship Type="http://schemas.openxmlformats.org/officeDocument/2006/relationships/image" Target="/ppt/media/image44.png" Id="rId4" /></Relationships>
</file>

<file path=ppt/slides/_rels/slide66.xml.rels>&#65279;<?xml version="1.0" encoding="utf-8"?><Relationships xmlns="http://schemas.openxmlformats.org/package/2006/relationships"><Relationship Type="http://schemas.openxmlformats.org/officeDocument/2006/relationships/image" Target="/ppt/media/image43.png" Id="rId3" /><Relationship Type="http://schemas.openxmlformats.org/officeDocument/2006/relationships/notesSlide" Target="/ppt/notesSlides/notesSlide66.xml" Id="rId2" /><Relationship Type="http://schemas.openxmlformats.org/officeDocument/2006/relationships/slideLayout" Target="/ppt/slideLayouts/slideLayout1.xml" Id="rId1" /><Relationship Type="http://schemas.openxmlformats.org/officeDocument/2006/relationships/image" Target="/ppt/media/image45.png" Id="rId5" /><Relationship Type="http://schemas.openxmlformats.org/officeDocument/2006/relationships/image" Target="/ppt/media/image44.png" Id="rId4" /></Relationships>
</file>

<file path=ppt/slides/_rels/slide67.xml.rels>&#65279;<?xml version="1.0" encoding="utf-8"?><Relationships xmlns="http://schemas.openxmlformats.org/package/2006/relationships"><Relationship Type="http://schemas.openxmlformats.org/officeDocument/2006/relationships/image" Target="/ppt/media/image46.png" Id="rId3" /><Relationship Type="http://schemas.openxmlformats.org/officeDocument/2006/relationships/notesSlide" Target="/ppt/notesSlides/notesSlide67.xml" Id="rId2" /><Relationship Type="http://schemas.openxmlformats.org/officeDocument/2006/relationships/slideLayout" Target="/ppt/slideLayouts/slideLayout1.xml" Id="rId1" /><Relationship Type="http://schemas.openxmlformats.org/officeDocument/2006/relationships/image" Target="/ppt/media/image48.png" Id="rId5" /><Relationship Type="http://schemas.openxmlformats.org/officeDocument/2006/relationships/image" Target="/ppt/media/image47.png" Id="rId4" /></Relationships>
</file>

<file path=ppt/slides/_rels/slide68.xml.rels>&#65279;<?xml version="1.0" encoding="utf-8"?><Relationships xmlns="http://schemas.openxmlformats.org/package/2006/relationships"><Relationship Type="http://schemas.openxmlformats.org/officeDocument/2006/relationships/image" Target="/ppt/media/image49.png" Id="rId3" /><Relationship Type="http://schemas.openxmlformats.org/officeDocument/2006/relationships/notesSlide" Target="/ppt/notesSlides/notesSlide68.xml" Id="rId2" /><Relationship Type="http://schemas.openxmlformats.org/officeDocument/2006/relationships/slideLayout" Target="/ppt/slideLayouts/slideLayout1.xml" Id="rId1" /></Relationships>
</file>

<file path=ppt/slides/_rels/slide69.xml.rels>&#65279;<?xml version="1.0" encoding="utf-8"?><Relationships xmlns="http://schemas.openxmlformats.org/package/2006/relationships"><Relationship Type="http://schemas.openxmlformats.org/officeDocument/2006/relationships/image" Target="/ppt/media/image50.png" Id="rId3" /><Relationship Type="http://schemas.openxmlformats.org/officeDocument/2006/relationships/notesSlide" Target="/ppt/notesSlides/notesSlide69.xml" Id="rId2" /><Relationship Type="http://schemas.openxmlformats.org/officeDocument/2006/relationships/slideLayout" Target="/ppt/slideLayouts/slideLayout1.xml" Id="rId1" /></Relationships>
</file>

<file path=ppt/slides/_rels/slide7.xml.rels>&#65279;<?xml version="1.0" encoding="utf-8"?><Relationships xmlns="http://schemas.openxmlformats.org/package/2006/relationships"><Relationship Type="http://schemas.openxmlformats.org/officeDocument/2006/relationships/image" Target="/ppt/media/image7.png" Id="rId3" /><Relationship Type="http://schemas.openxmlformats.org/officeDocument/2006/relationships/notesSlide" Target="/ppt/notesSlides/notesSlide7.xml" Id="rId2" /><Relationship Type="http://schemas.openxmlformats.org/officeDocument/2006/relationships/slideLayout" Target="/ppt/slideLayouts/slideLayout1.xml" Id="rId1" /><Relationship Type="http://schemas.openxmlformats.org/officeDocument/2006/relationships/image" Target="/ppt/media/image8.png" Id="rId4" /></Relationships>
</file>

<file path=ppt/slides/_rels/slide70.xml.rels>&#65279;<?xml version="1.0" encoding="utf-8"?><Relationships xmlns="http://schemas.openxmlformats.org/package/2006/relationships"><Relationship Type="http://schemas.openxmlformats.org/officeDocument/2006/relationships/image" Target="/ppt/media/image51.png" Id="rId3" /><Relationship Type="http://schemas.openxmlformats.org/officeDocument/2006/relationships/notesSlide" Target="/ppt/notesSlides/notesSlide70.xml" Id="rId2" /><Relationship Type="http://schemas.openxmlformats.org/officeDocument/2006/relationships/slideLayout" Target="/ppt/slideLayouts/slideLayout1.xml" Id="rId1" /></Relationships>
</file>

<file path=ppt/slides/_rels/slide71.xml.rels>&#65279;<?xml version="1.0" encoding="utf-8"?><Relationships xmlns="http://schemas.openxmlformats.org/package/2006/relationships"><Relationship Type="http://schemas.openxmlformats.org/officeDocument/2006/relationships/notesSlide" Target="/ppt/notesSlides/notesSlide71.xml" Id="rId2" /><Relationship Type="http://schemas.openxmlformats.org/officeDocument/2006/relationships/slideLayout" Target="/ppt/slideLayouts/slideLayout1.xml" Id="rId1" /></Relationships>
</file>

<file path=ppt/slides/_rels/slide72.xml.rels>&#65279;<?xml version="1.0" encoding="utf-8"?><Relationships xmlns="http://schemas.openxmlformats.org/package/2006/relationships"><Relationship Type="http://schemas.openxmlformats.org/officeDocument/2006/relationships/image" Target="/ppt/media/image52.png" Id="rId3" /><Relationship Type="http://schemas.openxmlformats.org/officeDocument/2006/relationships/notesSlide" Target="/ppt/notesSlides/notesSlide72.xml" Id="rId2" /><Relationship Type="http://schemas.openxmlformats.org/officeDocument/2006/relationships/slideLayout" Target="/ppt/slideLayouts/slideLayout1.xml" Id="rId1" /><Relationship Type="http://schemas.openxmlformats.org/officeDocument/2006/relationships/image" Target="/ppt/media/image54.png" Id="rId5" /><Relationship Type="http://schemas.openxmlformats.org/officeDocument/2006/relationships/image" Target="/ppt/media/image53.png" Id="rId4" /></Relationships>
</file>

<file path=ppt/slides/_rels/slide73.xml.rels>&#65279;<?xml version="1.0" encoding="utf-8"?><Relationships xmlns="http://schemas.openxmlformats.org/package/2006/relationships"><Relationship Type="http://schemas.openxmlformats.org/officeDocument/2006/relationships/image" Target="/ppt/media/image55.png" Id="rId3" /><Relationship Type="http://schemas.openxmlformats.org/officeDocument/2006/relationships/notesSlide" Target="/ppt/notesSlides/notesSlide73.xml" Id="rId2" /><Relationship Type="http://schemas.openxmlformats.org/officeDocument/2006/relationships/slideLayout" Target="/ppt/slideLayouts/slideLayout1.xml" Id="rId1" /></Relationships>
</file>

<file path=ppt/slides/_rels/slide74.xml.rels>&#65279;<?xml version="1.0" encoding="utf-8"?><Relationships xmlns="http://schemas.openxmlformats.org/package/2006/relationships"><Relationship Type="http://schemas.openxmlformats.org/officeDocument/2006/relationships/image" Target="/ppt/media/image56.png" Id="rId3" /><Relationship Type="http://schemas.openxmlformats.org/officeDocument/2006/relationships/notesSlide" Target="/ppt/notesSlides/notesSlide74.xml" Id="rId2" /><Relationship Type="http://schemas.openxmlformats.org/officeDocument/2006/relationships/slideLayout" Target="/ppt/slideLayouts/slideLayout1.xml" Id="rId1" /></Relationships>
</file>

<file path=ppt/slides/_rels/slide75.xml.rels>&#65279;<?xml version="1.0" encoding="utf-8"?><Relationships xmlns="http://schemas.openxmlformats.org/package/2006/relationships"><Relationship Type="http://schemas.openxmlformats.org/officeDocument/2006/relationships/image" Target="/ppt/media/image57.png" Id="rId3" /><Relationship Type="http://schemas.openxmlformats.org/officeDocument/2006/relationships/notesSlide" Target="/ppt/notesSlides/notesSlide75.xml" Id="rId2" /><Relationship Type="http://schemas.openxmlformats.org/officeDocument/2006/relationships/slideLayout" Target="/ppt/slideLayouts/slideLayout1.xml" Id="rId1" /></Relationships>
</file>

<file path=ppt/slides/_rels/slide76.xml.rels>&#65279;<?xml version="1.0" encoding="utf-8"?><Relationships xmlns="http://schemas.openxmlformats.org/package/2006/relationships"><Relationship Type="http://schemas.openxmlformats.org/officeDocument/2006/relationships/image" Target="/ppt/media/image58.png" Id="rId3" /><Relationship Type="http://schemas.openxmlformats.org/officeDocument/2006/relationships/notesSlide" Target="/ppt/notesSlides/notesSlide76.xml" Id="rId2" /><Relationship Type="http://schemas.openxmlformats.org/officeDocument/2006/relationships/slideLayout" Target="/ppt/slideLayouts/slideLayout1.xml" Id="rId1" /></Relationships>
</file>

<file path=ppt/slides/_rels/slide77.xml.rels>&#65279;<?xml version="1.0" encoding="utf-8"?><Relationships xmlns="http://schemas.openxmlformats.org/package/2006/relationships"><Relationship Type="http://schemas.openxmlformats.org/officeDocument/2006/relationships/image" Target="/ppt/media/image59.gif" Id="rId3" /><Relationship Type="http://schemas.openxmlformats.org/officeDocument/2006/relationships/notesSlide" Target="/ppt/notesSlides/notesSlide77.xml" Id="rId2" /><Relationship Type="http://schemas.openxmlformats.org/officeDocument/2006/relationships/slideLayout" Target="/ppt/slideLayouts/slideLayout1.xml" Id="rId1" /></Relationships>
</file>

<file path=ppt/slides/_rels/slide78.xml.rels>&#65279;<?xml version="1.0" encoding="utf-8"?><Relationships xmlns="http://schemas.openxmlformats.org/package/2006/relationships"><Relationship Type="http://schemas.openxmlformats.org/officeDocument/2006/relationships/notesSlide" Target="/ppt/notesSlides/notesSlide78.xml" Id="rId2" /><Relationship Type="http://schemas.openxmlformats.org/officeDocument/2006/relationships/slideLayout" Target="/ppt/slideLayouts/slideLayout1.xml" Id="rId1" /><Relationship Type="http://schemas.openxmlformats.org/officeDocument/2006/relationships/image" Target="/ppt/media/image60.jpeg" Id="rId4" /><Relationship Type="http://schemas.openxmlformats.org/officeDocument/2006/relationships/hyperlink" Target="https://www.nvidia.com/en-us/on-demand/session/gtcfall21-a31223/" TargetMode="External" Id="rId3" /></Relationships>
</file>

<file path=ppt/slides/_rels/slide79.xml.rels><?xml version="1.0" encoding="utf-8" standalone="no" ?><Relationships xmlns="http://schemas.openxmlformats.org/package/2006/relationships"><Relationship Id="rId3" Target="/ppt/media/image61.jpeg" Type="http://schemas.openxmlformats.org/officeDocument/2006/relationships/image"/><Relationship Id="rId2" Target="/ppt/notesSlides/notesSlide79.xml" Type="http://schemas.openxmlformats.org/officeDocument/2006/relationships/notesSlide"/><Relationship Id="rId1" Target="/ppt/slideLayouts/slideLayout1.xml" Type="http://schemas.openxmlformats.org/officeDocument/2006/relationships/slideLayout"/></Relationships>
</file>

<file path=ppt/slides/_rels/slide8.xml.rels>&#65279;<?xml version="1.0" encoding="utf-8"?><Relationships xmlns="http://schemas.openxmlformats.org/package/2006/relationships"><Relationship Type="http://schemas.openxmlformats.org/officeDocument/2006/relationships/image" Target="/ppt/media/image8.png" Id="rId3" /><Relationship Type="http://schemas.openxmlformats.org/officeDocument/2006/relationships/notesSlide" Target="/ppt/notesSlides/notesSlide8.xml" Id="rId2" /><Relationship Type="http://schemas.openxmlformats.org/officeDocument/2006/relationships/slideLayout" Target="/ppt/slideLayouts/slideLayout1.xml" Id="rId1" /></Relationships>
</file>

<file path=ppt/slides/_rels/slide80.xml.rels><?xml version="1.0" encoding="utf-8" standalone="no" ?><Relationships xmlns="http://schemas.openxmlformats.org/package/2006/relationships"><Relationship Id="rId3" Target="/ppt/media/image62.jpeg" Type="http://schemas.openxmlformats.org/officeDocument/2006/relationships/image"/><Relationship Id="rId2" Target="/ppt/notesSlides/notesSlide80.xml" Type="http://schemas.openxmlformats.org/officeDocument/2006/relationships/notesSlide"/><Relationship Id="rId1" Target="/ppt/slideLayouts/slideLayout1.xml" Type="http://schemas.openxmlformats.org/officeDocument/2006/relationships/slideLayout"/></Relationships>
</file>

<file path=ppt/slides/_rels/slide81.xml.rels>&#65279;<?xml version="1.0" encoding="utf-8"?><Relationships xmlns="http://schemas.openxmlformats.org/package/2006/relationships"><Relationship Type="http://schemas.openxmlformats.org/officeDocument/2006/relationships/notesSlide" Target="/ppt/notesSlides/notesSlide81.xml" Id="rId2" /><Relationship Type="http://schemas.openxmlformats.org/officeDocument/2006/relationships/slideLayout" Target="/ppt/slideLayouts/slideLayout1.xml" Id="rId1" /></Relationships>
</file>

<file path=ppt/slides/_rels/slide9.xml.rels>&#65279;<?xml version="1.0" encoding="utf-8"?><Relationships xmlns="http://schemas.openxmlformats.org/package/2006/relationships"><Relationship Type="http://schemas.openxmlformats.org/officeDocument/2006/relationships/image" Target="/ppt/media/image9.png" Id="rId3" /><Relationship Type="http://schemas.openxmlformats.org/officeDocument/2006/relationships/notesSlide" Target="/ppt/notesSlides/notesSlide9.xml" Id="rId2" /><Relationship Type="http://schemas.openxmlformats.org/officeDocument/2006/relationships/slideLayout" Target="/ppt/slideLayouts/slideLayout1.xml" Id="rId1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8"/>
          <p:cNvSpPr txBox="1">
            <a:spLocks noGrp="1"/>
          </p:cNvSpPr>
          <p:nvPr>
            <p:ph type="title"/>
          </p:nvPr>
        </p:nvSpPr>
        <p:spPr>
          <a:xfrm>
            <a:off x="1206800" y="2365600"/>
            <a:ext cx="9778400" cy="2126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-US" sz="6000" b="1" dirty="0"/>
              <a:t>CS-GY 6313 B: </a:t>
            </a:r>
            <a:br>
              <a:rPr lang="en-US" sz="6000" b="1" dirty="0"/>
            </a:br>
            <a:r>
              <a:rPr lang="en-US" sz="6000" b="1" dirty="0"/>
              <a:t>Information Visualization</a:t>
            </a:r>
            <a:endParaRPr sz="6000" b="1" dirty="0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51F454D6-DE8D-3A0A-F3A9-A3011AE308BD}"/>
              </a:ext>
            </a:extLst>
          </p:cNvPr>
          <p:cNvSpPr txBox="1">
            <a:spLocks/>
          </p:cNvSpPr>
          <p:nvPr/>
        </p:nvSpPr>
        <p:spPr>
          <a:xfrm>
            <a:off x="1524000" y="4267560"/>
            <a:ext cx="9144000" cy="131464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228600" lvl="0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685800" lvl="1" indent="-228600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2133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/>
              <a:t>11/21/2024</a:t>
            </a:r>
            <a:endParaRPr lang="en-US" sz="3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7DC52E-7BEE-2520-E821-FE1A1605A1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655C14A6-C3D1-893C-19F6-EDE288835513}"/>
              </a:ext>
            </a:extLst>
          </p:cNvPr>
          <p:cNvSpPr txBox="1">
            <a:spLocks/>
          </p:cNvSpPr>
          <p:nvPr/>
        </p:nvSpPr>
        <p:spPr>
          <a:xfrm>
            <a:off x="328246" y="12210"/>
            <a:ext cx="11527692" cy="7458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/>
              <a:t>LLMs for Detecting Misleading Visualizations</a:t>
            </a:r>
            <a:endParaRPr lang="en-PT" sz="4400" b="1" dirty="0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A7C1CF61-E608-8221-6928-78E43A2B64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8246" y="905934"/>
            <a:ext cx="11527692" cy="5605702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Misinformation is bad and arguably becoming more prevalent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But not everyone can detect misinformation reliably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Can multimodal Large Language Models (LLMs) help in detecting </a:t>
            </a:r>
            <a:r>
              <a:rPr lang="en-US" dirty="0" err="1"/>
              <a:t>misinfo</a:t>
            </a:r>
            <a:r>
              <a:rPr lang="en-US" dirty="0"/>
              <a:t>?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PT" dirty="0"/>
          </a:p>
        </p:txBody>
      </p:sp>
    </p:spTree>
    <p:extLst>
      <p:ext uri="{BB962C8B-B14F-4D97-AF65-F5344CB8AC3E}">
        <p14:creationId xmlns:p14="http://schemas.microsoft.com/office/powerpoint/2010/main" val="1175248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5C2408-ECF5-937D-69D4-A26C8B8C92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FCDD73E-CE5C-8AFB-3E48-FF7235D81660}"/>
              </a:ext>
            </a:extLst>
          </p:cNvPr>
          <p:cNvSpPr txBox="1">
            <a:spLocks/>
          </p:cNvSpPr>
          <p:nvPr/>
        </p:nvSpPr>
        <p:spPr>
          <a:xfrm>
            <a:off x="328246" y="12210"/>
            <a:ext cx="11527692" cy="7458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/>
              <a:t>LLMs for Detecting Misleading Visualizations</a:t>
            </a:r>
            <a:endParaRPr lang="en-PT" sz="4400" b="1" dirty="0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99325BA9-9E07-7F8B-27A8-75F385C063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8246" y="905934"/>
            <a:ext cx="4794360" cy="5605702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b="1" dirty="0"/>
              <a:t>Study: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Find many misleading visualizations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Prompt LLMs to detect misinformation 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Three experiments:</a:t>
            </a:r>
          </a:p>
          <a:p>
            <a:pPr marL="1257300" lvl="2" indent="-342900" algn="l">
              <a:buFont typeface="Arial" panose="020B0604020202020204" pitchFamily="34" charset="0"/>
              <a:buChar char="•"/>
            </a:pPr>
            <a:r>
              <a:rPr lang="en-US" dirty="0"/>
              <a:t>Ask progressively more complex questions</a:t>
            </a:r>
          </a:p>
          <a:p>
            <a:pPr marL="1257300" lvl="2" indent="-342900" algn="l">
              <a:buFont typeface="Arial" panose="020B0604020202020204" pitchFamily="34" charset="0"/>
              <a:buChar char="•"/>
            </a:pPr>
            <a:r>
              <a:rPr lang="en-US" dirty="0"/>
              <a:t>Use charts with more and more types of issues</a:t>
            </a:r>
            <a:endParaRPr lang="en-PT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FBB91E8-78FD-04D0-48EC-F1045737C2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7742" y="758090"/>
            <a:ext cx="6724043" cy="565286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899BD82-32F0-1DD3-B4C3-C0F95EEB3712}"/>
              </a:ext>
            </a:extLst>
          </p:cNvPr>
          <p:cNvSpPr txBox="1"/>
          <p:nvPr/>
        </p:nvSpPr>
        <p:spPr>
          <a:xfrm>
            <a:off x="0" y="5666137"/>
            <a:ext cx="540774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Lo, Leo Yu-Ho, and </a:t>
            </a:r>
            <a:r>
              <a:rPr lang="en-US" dirty="0" err="1"/>
              <a:t>Huamin</a:t>
            </a:r>
            <a:r>
              <a:rPr lang="en-US" dirty="0"/>
              <a:t> Qu. "How Good (Or Bad) Are LLMs at Detecting Misleading Visualizations?." </a:t>
            </a:r>
            <a:r>
              <a:rPr lang="en-US" i="1" dirty="0"/>
              <a:t>IEEE Transactions on Visualization and Computer Graphics</a:t>
            </a:r>
            <a:r>
              <a:rPr lang="en-US" dirty="0"/>
              <a:t> (2024).</a:t>
            </a:r>
          </a:p>
        </p:txBody>
      </p:sp>
    </p:spTree>
    <p:extLst>
      <p:ext uri="{BB962C8B-B14F-4D97-AF65-F5344CB8AC3E}">
        <p14:creationId xmlns:p14="http://schemas.microsoft.com/office/powerpoint/2010/main" val="2582409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AD56D3-B06F-972A-3C44-8E0E4B65A6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D15A8898-00D9-9279-749B-367F4147ED95}"/>
              </a:ext>
            </a:extLst>
          </p:cNvPr>
          <p:cNvSpPr txBox="1">
            <a:spLocks/>
          </p:cNvSpPr>
          <p:nvPr/>
        </p:nvSpPr>
        <p:spPr>
          <a:xfrm>
            <a:off x="328246" y="12210"/>
            <a:ext cx="11527692" cy="7458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/>
              <a:t>LLMs for Detecting Misleading Visualizations</a:t>
            </a:r>
            <a:endParaRPr lang="en-PT" sz="4400" b="1" dirty="0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F84159AA-7CE2-3E2B-0247-9C8DBFA82D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8246" y="905934"/>
            <a:ext cx="4794360" cy="5605702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b="1" dirty="0"/>
              <a:t>Study: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Find many misleading visualizations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Prompt LLMs to detect misinformation 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Three experiments:</a:t>
            </a:r>
          </a:p>
          <a:p>
            <a:pPr marL="1257300" lvl="2" indent="-342900" algn="l">
              <a:buFont typeface="Arial" panose="020B0604020202020204" pitchFamily="34" charset="0"/>
              <a:buChar char="•"/>
            </a:pPr>
            <a:r>
              <a:rPr lang="en-US" dirty="0"/>
              <a:t>Ask progressively more complex questions</a:t>
            </a:r>
          </a:p>
          <a:p>
            <a:pPr marL="1257300" lvl="2" indent="-342900" algn="l">
              <a:buFont typeface="Arial" panose="020B0604020202020204" pitchFamily="34" charset="0"/>
              <a:buChar char="•"/>
            </a:pPr>
            <a:r>
              <a:rPr lang="en-US" dirty="0"/>
              <a:t>Use charts with more and more types of issues</a:t>
            </a:r>
            <a:endParaRPr lang="en-PT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0638B0-0B84-1BE2-13BB-1F9104E714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6767" y="-12210"/>
            <a:ext cx="39263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6754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C157FE-DAEA-27F8-0DEF-0BE1A025AA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0107A793-DA25-166F-06E7-DBF20488A58D}"/>
              </a:ext>
            </a:extLst>
          </p:cNvPr>
          <p:cNvSpPr txBox="1">
            <a:spLocks/>
          </p:cNvSpPr>
          <p:nvPr/>
        </p:nvSpPr>
        <p:spPr>
          <a:xfrm>
            <a:off x="328246" y="12210"/>
            <a:ext cx="11527692" cy="7458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/>
              <a:t>LLMs for Detecting Misleading Visualizations</a:t>
            </a:r>
            <a:endParaRPr lang="en-PT" sz="4400" b="1" dirty="0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7111F08D-7E83-F361-BC5E-39A1F38073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8246" y="905934"/>
            <a:ext cx="4794360" cy="5605702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b="1" dirty="0"/>
              <a:t>Study: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Find many misleading visualizations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Prompt LLMs to detect misinformation 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Three experiments:</a:t>
            </a:r>
          </a:p>
          <a:p>
            <a:pPr marL="1257300" lvl="2" indent="-342900" algn="l">
              <a:buFont typeface="Arial" panose="020B0604020202020204" pitchFamily="34" charset="0"/>
              <a:buChar char="•"/>
            </a:pPr>
            <a:r>
              <a:rPr lang="en-US" dirty="0"/>
              <a:t>Ask progressively more complex questions</a:t>
            </a:r>
          </a:p>
          <a:p>
            <a:pPr marL="1257300" lvl="2" indent="-342900" algn="l">
              <a:buFont typeface="Arial" panose="020B0604020202020204" pitchFamily="34" charset="0"/>
              <a:buChar char="•"/>
            </a:pPr>
            <a:r>
              <a:rPr lang="en-US" dirty="0"/>
              <a:t>Use charts with more and more types of issues</a:t>
            </a:r>
            <a:endParaRPr lang="en-PT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891997-1CF2-1553-0AF4-6153E9F937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0"/>
            <a:ext cx="4160534" cy="6807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2913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994043-87FA-95FE-DE6D-17E9C3A5EF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9C549A2C-0D0C-59ED-5633-DDF2D53DD047}"/>
              </a:ext>
            </a:extLst>
          </p:cNvPr>
          <p:cNvSpPr txBox="1">
            <a:spLocks/>
          </p:cNvSpPr>
          <p:nvPr/>
        </p:nvSpPr>
        <p:spPr>
          <a:xfrm>
            <a:off x="328246" y="12210"/>
            <a:ext cx="11527692" cy="7458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/>
              <a:t>LLMs for Detecting Misleading Visualizations</a:t>
            </a:r>
            <a:endParaRPr lang="en-PT" sz="4400" b="1" dirty="0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9C1706A0-37D3-80F3-00BB-915B91DF2C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8246" y="905934"/>
            <a:ext cx="4794360" cy="5605702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b="1" dirty="0"/>
              <a:t>Results: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en-PT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E1A4EB-15EE-5220-B16D-D95A069B00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711" y="1310402"/>
            <a:ext cx="11326761" cy="552309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8FFD0E6-F59C-BE83-FCD1-62585FF3ECF8}"/>
              </a:ext>
            </a:extLst>
          </p:cNvPr>
          <p:cNvSpPr/>
          <p:nvPr/>
        </p:nvSpPr>
        <p:spPr>
          <a:xfrm>
            <a:off x="6045958" y="4551528"/>
            <a:ext cx="5709514" cy="128289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5421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F42815-AE54-144F-D403-8CF6D7A1AE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935A7C9-93F0-3D63-924B-8A1CDA5A7CE8}"/>
              </a:ext>
            </a:extLst>
          </p:cNvPr>
          <p:cNvSpPr txBox="1">
            <a:spLocks/>
          </p:cNvSpPr>
          <p:nvPr/>
        </p:nvSpPr>
        <p:spPr>
          <a:xfrm>
            <a:off x="328246" y="12210"/>
            <a:ext cx="11527692" cy="7458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/>
              <a:t>LLMs for Detecting Misleading Visualizations</a:t>
            </a:r>
            <a:endParaRPr lang="en-PT" sz="4400" b="1" dirty="0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8F78BC62-D671-1D08-CA51-6432D822C6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8246" y="905934"/>
            <a:ext cx="4083259" cy="5605702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b="1" dirty="0"/>
              <a:t>Results: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LLMs are pretty good!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Correct responses to factual questions is consistently &gt;60%, often 75%+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Lots of results in the paper</a:t>
            </a:r>
            <a:endParaRPr lang="en-PT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C8C00D-463D-FA9E-E680-58FC036459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1505" y="12210"/>
            <a:ext cx="74444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7679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D5E4C0-0A12-A6EC-56FB-BE52C5B532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E0CCA7D-AE7D-E988-5AA3-F0CC9B679B80}"/>
              </a:ext>
            </a:extLst>
          </p:cNvPr>
          <p:cNvSpPr txBox="1">
            <a:spLocks/>
          </p:cNvSpPr>
          <p:nvPr/>
        </p:nvSpPr>
        <p:spPr>
          <a:xfrm>
            <a:off x="328246" y="12210"/>
            <a:ext cx="11527692" cy="7458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/>
              <a:t>Understanding ML Optimization Through Viz</a:t>
            </a:r>
            <a:endParaRPr lang="en-PT" sz="4400" b="1" dirty="0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E367D38A-00BE-A5D4-2ECE-CFCB35E5AA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8246" y="905934"/>
            <a:ext cx="11527692" cy="5605702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ML is highly a highly non-linear optimization problem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Optimization may get stuck in local minima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Hard to build intuition about the loss landscape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Visualization can help</a:t>
            </a:r>
            <a:endParaRPr lang="en-PT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12280C-CDC2-31BA-8D5C-9341123215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8331" y="2492771"/>
            <a:ext cx="8703669" cy="401886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22D9199-0733-9122-9F94-FA9CE777E811}"/>
              </a:ext>
            </a:extLst>
          </p:cNvPr>
          <p:cNvSpPr txBox="1"/>
          <p:nvPr/>
        </p:nvSpPr>
        <p:spPr>
          <a:xfrm>
            <a:off x="7030065" y="2169605"/>
            <a:ext cx="509311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Li, Hao, et al. "Visualizing the loss landscape of neural nets." </a:t>
            </a:r>
            <a:r>
              <a:rPr lang="en-US" sz="1400" i="1" dirty="0"/>
              <a:t>Advances in neural information processing systems</a:t>
            </a:r>
            <a:r>
              <a:rPr lang="en-US" sz="1400" dirty="0"/>
              <a:t> 31 (2018).</a:t>
            </a:r>
          </a:p>
        </p:txBody>
      </p:sp>
    </p:spTree>
    <p:extLst>
      <p:ext uri="{BB962C8B-B14F-4D97-AF65-F5344CB8AC3E}">
        <p14:creationId xmlns:p14="http://schemas.microsoft.com/office/powerpoint/2010/main" val="2967778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ADDB3A-64C4-52EB-3A6F-C0E14C569A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511C02DC-B34A-CF2B-0F79-3AC4C2AA1847}"/>
              </a:ext>
            </a:extLst>
          </p:cNvPr>
          <p:cNvSpPr txBox="1">
            <a:spLocks/>
          </p:cNvSpPr>
          <p:nvPr/>
        </p:nvSpPr>
        <p:spPr>
          <a:xfrm>
            <a:off x="328246" y="12210"/>
            <a:ext cx="11527692" cy="7458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/>
              <a:t>Understanding ML Optimization Through Viz</a:t>
            </a:r>
            <a:endParaRPr lang="en-PT" sz="4400" b="1" dirty="0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4F1A646E-4BE4-5AB7-47DB-A85ECA2D18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8246" y="905934"/>
            <a:ext cx="11527692" cy="5605702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ML is highly a highly non-linear optimization problem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Optimization may get stuck in local minima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Hard to build intuition about the loss landscape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Visualization can help</a:t>
            </a:r>
            <a:endParaRPr lang="en-PT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622976D-1D7E-46C5-96CD-039D90B45B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7340" y="2562020"/>
            <a:ext cx="8566903" cy="408042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58999B8-7541-49A8-50DC-92B1B4B2F838}"/>
              </a:ext>
            </a:extLst>
          </p:cNvPr>
          <p:cNvSpPr txBox="1"/>
          <p:nvPr/>
        </p:nvSpPr>
        <p:spPr>
          <a:xfrm>
            <a:off x="7030065" y="2169605"/>
            <a:ext cx="509311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Li, Hao, et al. "Visualizing the loss landscape of neural nets." </a:t>
            </a:r>
            <a:r>
              <a:rPr lang="en-US" sz="1400" i="1" dirty="0"/>
              <a:t>Advances in neural information processing systems</a:t>
            </a:r>
            <a:r>
              <a:rPr lang="en-US" sz="1400" dirty="0"/>
              <a:t> 31 (2018).</a:t>
            </a:r>
          </a:p>
        </p:txBody>
      </p:sp>
    </p:spTree>
    <p:extLst>
      <p:ext uri="{BB962C8B-B14F-4D97-AF65-F5344CB8AC3E}">
        <p14:creationId xmlns:p14="http://schemas.microsoft.com/office/powerpoint/2010/main" val="6325349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8"/>
          <p:cNvSpPr txBox="1">
            <a:spLocks noGrp="1"/>
          </p:cNvSpPr>
          <p:nvPr>
            <p:ph type="title"/>
          </p:nvPr>
        </p:nvSpPr>
        <p:spPr>
          <a:xfrm>
            <a:off x="1206467" y="2365600"/>
            <a:ext cx="9778400" cy="2126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-US" sz="6000" b="1" dirty="0"/>
              <a:t>Interaction</a:t>
            </a:r>
            <a:endParaRPr sz="6000" b="1" dirty="0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51F454D6-DE8D-3A0A-F3A9-A3011AE308BD}"/>
              </a:ext>
            </a:extLst>
          </p:cNvPr>
          <p:cNvSpPr txBox="1">
            <a:spLocks/>
          </p:cNvSpPr>
          <p:nvPr/>
        </p:nvSpPr>
        <p:spPr>
          <a:xfrm>
            <a:off x="1523667" y="3871775"/>
            <a:ext cx="9144000" cy="131464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228600" lvl="0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685800" lvl="1" indent="-228600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2133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71768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963547-7B37-33F1-2246-008F7D7BFD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2869688B-81EE-3D5D-8FE6-8E2577841F93}"/>
              </a:ext>
            </a:extLst>
          </p:cNvPr>
          <p:cNvSpPr txBox="1">
            <a:spLocks/>
          </p:cNvSpPr>
          <p:nvPr/>
        </p:nvSpPr>
        <p:spPr>
          <a:xfrm>
            <a:off x="328246" y="12210"/>
            <a:ext cx="11527692" cy="7458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/>
              <a:t>Attention-aware viz</a:t>
            </a:r>
            <a:endParaRPr lang="en-PT" sz="4400" b="1" dirty="0"/>
          </a:p>
        </p:txBody>
      </p:sp>
      <p:pic>
        <p:nvPicPr>
          <p:cNvPr id="4" name="Picture 3" descr="A graph with dots on it&#10;&#10;Description automatically generated">
            <a:extLst>
              <a:ext uri="{FF2B5EF4-FFF2-40B4-BE49-F238E27FC236}">
                <a16:creationId xmlns:a16="http://schemas.microsoft.com/office/drawing/2014/main" id="{9A5121C0-8FB0-A715-67B2-E35493A3BA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8610" y="1051166"/>
            <a:ext cx="5268675" cy="5210133"/>
          </a:xfrm>
          <a:prstGeom prst="rect">
            <a:avLst/>
          </a:prstGeom>
        </p:spPr>
      </p:pic>
      <p:sp>
        <p:nvSpPr>
          <p:cNvPr id="8" name="Subtitle 2">
            <a:extLst>
              <a:ext uri="{FF2B5EF4-FFF2-40B4-BE49-F238E27FC236}">
                <a16:creationId xmlns:a16="http://schemas.microsoft.com/office/drawing/2014/main" id="{E670423B-7A98-5355-2F74-0BE0F48318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8246" y="905934"/>
            <a:ext cx="6030364" cy="5605702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Want you to look at certain components of the viz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How do we do this?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Depends on your attention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Some questions: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How should a viewer’s attention on a visualization be measured in real time? 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How should a viewer’s attention on a visualization be recorded over time? 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How should a visualization be modified to display the viewer’s attention over time? </a:t>
            </a:r>
            <a:endParaRPr lang="en-PT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23BC5D-B16F-9A4C-78AE-BEA3E8AF81A2}"/>
              </a:ext>
            </a:extLst>
          </p:cNvPr>
          <p:cNvSpPr txBox="1"/>
          <p:nvPr/>
        </p:nvSpPr>
        <p:spPr>
          <a:xfrm>
            <a:off x="59709" y="5922460"/>
            <a:ext cx="609713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Srinivasan, Arvind, et al. "Attention-Aware Visualization: Tracking and Responding to User Perception Over Time." </a:t>
            </a:r>
            <a:r>
              <a:rPr lang="en-US" i="1" dirty="0"/>
              <a:t>IEEE Transactions on Visualization and Computer Graphics</a:t>
            </a:r>
            <a:r>
              <a:rPr lang="en-US" dirty="0"/>
              <a:t> (2024).</a:t>
            </a:r>
          </a:p>
        </p:txBody>
      </p:sp>
    </p:spTree>
    <p:extLst>
      <p:ext uri="{BB962C8B-B14F-4D97-AF65-F5344CB8AC3E}">
        <p14:creationId xmlns:p14="http://schemas.microsoft.com/office/powerpoint/2010/main" val="3872424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B48FCF6-EBD6-1320-FE24-98F2E0305C64}"/>
              </a:ext>
            </a:extLst>
          </p:cNvPr>
          <p:cNvSpPr txBox="1">
            <a:spLocks/>
          </p:cNvSpPr>
          <p:nvPr/>
        </p:nvSpPr>
        <p:spPr>
          <a:xfrm>
            <a:off x="328246" y="12210"/>
            <a:ext cx="11527692" cy="7458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/>
              <a:t>Logistics</a:t>
            </a:r>
            <a:endParaRPr lang="en-PT" sz="4400" b="1" dirty="0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34B7719A-D604-013E-E26A-181DC06109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8246" y="905934"/>
            <a:ext cx="11527692" cy="4666436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Assignment 4 due Friday, Nov 22 @ 11:59pm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Guest lecture Dec 5: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Dr. David Saffo and Dr. Benjamin Lee @ JPMC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3D + immersive viz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Bring your laptop!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Today: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Research and modern topics in viz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Final project office hours/feedback?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PT" dirty="0"/>
          </a:p>
        </p:txBody>
      </p:sp>
    </p:spTree>
    <p:extLst>
      <p:ext uri="{BB962C8B-B14F-4D97-AF65-F5344CB8AC3E}">
        <p14:creationId xmlns:p14="http://schemas.microsoft.com/office/powerpoint/2010/main" val="10223986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CF8D19-D7F1-0179-3854-C39A86981E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EFAA464-6334-6B46-1514-E67C54749528}"/>
              </a:ext>
            </a:extLst>
          </p:cNvPr>
          <p:cNvSpPr txBox="1">
            <a:spLocks/>
          </p:cNvSpPr>
          <p:nvPr/>
        </p:nvSpPr>
        <p:spPr>
          <a:xfrm>
            <a:off x="328246" y="12210"/>
            <a:ext cx="11527692" cy="7458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/>
              <a:t>Attention-aware viz</a:t>
            </a:r>
            <a:endParaRPr lang="en-PT" sz="4400" b="1" dirty="0"/>
          </a:p>
        </p:txBody>
      </p:sp>
      <p:pic>
        <p:nvPicPr>
          <p:cNvPr id="5" name="Picture 4" descr="A graph with dots on it&#10;&#10;Description automatically generated">
            <a:extLst>
              <a:ext uri="{FF2B5EF4-FFF2-40B4-BE49-F238E27FC236}">
                <a16:creationId xmlns:a16="http://schemas.microsoft.com/office/drawing/2014/main" id="{47779BBF-8398-55D7-96F8-E78767614B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3325" y="905934"/>
            <a:ext cx="5268675" cy="5210133"/>
          </a:xfrm>
          <a:prstGeom prst="rect">
            <a:avLst/>
          </a:prstGeom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B8917719-8757-B582-D12A-95754CD44663}"/>
              </a:ext>
            </a:extLst>
          </p:cNvPr>
          <p:cNvSpPr txBox="1">
            <a:spLocks/>
          </p:cNvSpPr>
          <p:nvPr/>
        </p:nvSpPr>
        <p:spPr>
          <a:xfrm>
            <a:off x="328246" y="905934"/>
            <a:ext cx="5515506" cy="56057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How should a viewer’s attention on a visualization be measured in real time?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Mouse movements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Touchscreen interaction (taps, scroll, zoom)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Gaze behavior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Tradeoff in availability of data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0632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96436E-4ECB-45F5-FEFA-B132650C5D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9C691F43-83DC-8EA9-CCB3-42022C94A42D}"/>
              </a:ext>
            </a:extLst>
          </p:cNvPr>
          <p:cNvSpPr txBox="1">
            <a:spLocks/>
          </p:cNvSpPr>
          <p:nvPr/>
        </p:nvSpPr>
        <p:spPr>
          <a:xfrm>
            <a:off x="328246" y="12210"/>
            <a:ext cx="11527692" cy="7458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/>
              <a:t>Attention-aware viz</a:t>
            </a:r>
            <a:endParaRPr lang="en-PT" sz="4400" b="1" dirty="0"/>
          </a:p>
        </p:txBody>
      </p:sp>
      <p:pic>
        <p:nvPicPr>
          <p:cNvPr id="5" name="Picture 4" descr="A graph with dots on it&#10;&#10;Description automatically generated">
            <a:extLst>
              <a:ext uri="{FF2B5EF4-FFF2-40B4-BE49-F238E27FC236}">
                <a16:creationId xmlns:a16="http://schemas.microsoft.com/office/drawing/2014/main" id="{A78C73F7-F171-05D7-29C1-2C6A942025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3325" y="905934"/>
            <a:ext cx="5268675" cy="5210133"/>
          </a:xfrm>
          <a:prstGeom prst="rect">
            <a:avLst/>
          </a:prstGeom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2DAF0B42-B75E-035E-3561-8C3562107CBC}"/>
              </a:ext>
            </a:extLst>
          </p:cNvPr>
          <p:cNvSpPr txBox="1">
            <a:spLocks/>
          </p:cNvSpPr>
          <p:nvPr/>
        </p:nvSpPr>
        <p:spPr>
          <a:xfrm>
            <a:off x="328246" y="905934"/>
            <a:ext cx="5515506" cy="56057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How should a viewer’s attention on a visualization be recorded over time?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Two methods: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Data-agnostic:</a:t>
            </a:r>
          </a:p>
          <a:p>
            <a:pPr marL="1257300" lvl="2" indent="-342900" algn="l">
              <a:buFont typeface="Arial" panose="020B0604020202020204" pitchFamily="34" charset="0"/>
              <a:buChar char="•"/>
            </a:pPr>
            <a:r>
              <a:rPr lang="en-US" dirty="0"/>
              <a:t>No access to underlying data points</a:t>
            </a:r>
          </a:p>
          <a:p>
            <a:pPr marL="1257300" lvl="2" indent="-342900" algn="l">
              <a:buFont typeface="Arial" panose="020B0604020202020204" pitchFamily="34" charset="0"/>
              <a:buChar char="•"/>
            </a:pPr>
            <a:r>
              <a:rPr lang="en-US" dirty="0"/>
              <a:t>Only access to pixels</a:t>
            </a:r>
          </a:p>
          <a:p>
            <a:pPr marL="1257300" lvl="2" indent="-34290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67841AB-22CF-73E0-DE79-AEE1275B43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5435" y="3056059"/>
            <a:ext cx="1227890" cy="74588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8CD6ED3-5BDB-B19B-94B4-B6073B1C4D28}"/>
              </a:ext>
            </a:extLst>
          </p:cNvPr>
          <p:cNvSpPr/>
          <p:nvPr/>
        </p:nvSpPr>
        <p:spPr>
          <a:xfrm>
            <a:off x="6923325" y="905933"/>
            <a:ext cx="5268675" cy="521013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2574485-C6F6-0D82-9558-CE16A65A8F16}"/>
              </a:ext>
            </a:extLst>
          </p:cNvPr>
          <p:cNvCxnSpPr/>
          <p:nvPr/>
        </p:nvCxnSpPr>
        <p:spPr>
          <a:xfrm>
            <a:off x="8061434" y="905933"/>
            <a:ext cx="0" cy="5210134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636D2E6-B8FC-3253-E631-FDC6F6DBA6AE}"/>
              </a:ext>
            </a:extLst>
          </p:cNvPr>
          <p:cNvCxnSpPr/>
          <p:nvPr/>
        </p:nvCxnSpPr>
        <p:spPr>
          <a:xfrm>
            <a:off x="9443544" y="903305"/>
            <a:ext cx="0" cy="5210134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3BCEF95-2F21-E260-236A-7E5B1960C893}"/>
              </a:ext>
            </a:extLst>
          </p:cNvPr>
          <p:cNvCxnSpPr/>
          <p:nvPr/>
        </p:nvCxnSpPr>
        <p:spPr>
          <a:xfrm>
            <a:off x="10762592" y="903305"/>
            <a:ext cx="0" cy="5210134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3DC5641-1334-2BD6-DA6C-BA8C702943E9}"/>
              </a:ext>
            </a:extLst>
          </p:cNvPr>
          <p:cNvCxnSpPr>
            <a:cxnSpLocks/>
          </p:cNvCxnSpPr>
          <p:nvPr/>
        </p:nvCxnSpPr>
        <p:spPr>
          <a:xfrm flipH="1">
            <a:off x="6923325" y="2096230"/>
            <a:ext cx="5268675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1483876-F2A1-BE01-242D-585B0207BD83}"/>
              </a:ext>
            </a:extLst>
          </p:cNvPr>
          <p:cNvCxnSpPr>
            <a:cxnSpLocks/>
          </p:cNvCxnSpPr>
          <p:nvPr/>
        </p:nvCxnSpPr>
        <p:spPr>
          <a:xfrm flipH="1">
            <a:off x="6923324" y="3438927"/>
            <a:ext cx="5268675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E29CCAC-5756-5878-AB0C-01CB97CC33C2}"/>
              </a:ext>
            </a:extLst>
          </p:cNvPr>
          <p:cNvCxnSpPr>
            <a:cxnSpLocks/>
          </p:cNvCxnSpPr>
          <p:nvPr/>
        </p:nvCxnSpPr>
        <p:spPr>
          <a:xfrm flipH="1">
            <a:off x="6923323" y="4800017"/>
            <a:ext cx="5268675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530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3D3089-AA53-55BF-003E-5FA58AD614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7B22AC3A-DE71-203F-AF0B-C5122009CEC5}"/>
              </a:ext>
            </a:extLst>
          </p:cNvPr>
          <p:cNvSpPr txBox="1">
            <a:spLocks/>
          </p:cNvSpPr>
          <p:nvPr/>
        </p:nvSpPr>
        <p:spPr>
          <a:xfrm>
            <a:off x="328246" y="12210"/>
            <a:ext cx="11527692" cy="7458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/>
              <a:t>Attention-aware viz</a:t>
            </a:r>
            <a:endParaRPr lang="en-PT" sz="4400" b="1" dirty="0"/>
          </a:p>
        </p:txBody>
      </p:sp>
      <p:pic>
        <p:nvPicPr>
          <p:cNvPr id="5" name="Picture 4" descr="A graph with dots on it&#10;&#10;Description automatically generated">
            <a:extLst>
              <a:ext uri="{FF2B5EF4-FFF2-40B4-BE49-F238E27FC236}">
                <a16:creationId xmlns:a16="http://schemas.microsoft.com/office/drawing/2014/main" id="{867FE68C-1E2C-8D72-9234-CB4154211C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3325" y="905934"/>
            <a:ext cx="5268675" cy="5210133"/>
          </a:xfrm>
          <a:prstGeom prst="rect">
            <a:avLst/>
          </a:prstGeom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A6AAEE76-EA18-CC0D-FCE0-94565D3E6E2E}"/>
              </a:ext>
            </a:extLst>
          </p:cNvPr>
          <p:cNvSpPr txBox="1">
            <a:spLocks/>
          </p:cNvSpPr>
          <p:nvPr/>
        </p:nvSpPr>
        <p:spPr>
          <a:xfrm>
            <a:off x="328246" y="905934"/>
            <a:ext cx="5515506" cy="56057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How should a viewer’s attention on a visualization be recorded over time?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Two methods: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Data-agnostic:</a:t>
            </a:r>
          </a:p>
          <a:p>
            <a:pPr marL="1257300" lvl="2" indent="-342900" algn="l">
              <a:buFont typeface="Arial" panose="020B0604020202020204" pitchFamily="34" charset="0"/>
              <a:buChar char="•"/>
            </a:pPr>
            <a:r>
              <a:rPr lang="en-US" dirty="0"/>
              <a:t>No access to underlying data points</a:t>
            </a:r>
          </a:p>
          <a:p>
            <a:pPr marL="1257300" lvl="2" indent="-342900" algn="l">
              <a:buFont typeface="Arial" panose="020B0604020202020204" pitchFamily="34" charset="0"/>
              <a:buChar char="•"/>
            </a:pPr>
            <a:r>
              <a:rPr lang="en-US" dirty="0"/>
              <a:t>Only access to pixels</a:t>
            </a:r>
          </a:p>
          <a:p>
            <a:pPr marL="1257300" lvl="2" indent="-34290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5A91DC0-44BD-75B3-5C6E-95C8CE806D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5435" y="3056059"/>
            <a:ext cx="1227890" cy="74588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0C29C74-87B3-830B-B7A4-C0F9ADAFAFEC}"/>
              </a:ext>
            </a:extLst>
          </p:cNvPr>
          <p:cNvSpPr/>
          <p:nvPr/>
        </p:nvSpPr>
        <p:spPr>
          <a:xfrm>
            <a:off x="6923325" y="905933"/>
            <a:ext cx="5268675" cy="521013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9EB4852-F7A6-7D84-A081-4A86FB38D5F9}"/>
              </a:ext>
            </a:extLst>
          </p:cNvPr>
          <p:cNvCxnSpPr/>
          <p:nvPr/>
        </p:nvCxnSpPr>
        <p:spPr>
          <a:xfrm>
            <a:off x="8061434" y="905933"/>
            <a:ext cx="0" cy="5210134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5DC0251-CEE7-0078-7AC1-B9DBC8C64665}"/>
              </a:ext>
            </a:extLst>
          </p:cNvPr>
          <p:cNvCxnSpPr/>
          <p:nvPr/>
        </p:nvCxnSpPr>
        <p:spPr>
          <a:xfrm>
            <a:off x="9443544" y="903305"/>
            <a:ext cx="0" cy="5210134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10C5AC1-132B-36A5-A94A-70C6413D0F4D}"/>
              </a:ext>
            </a:extLst>
          </p:cNvPr>
          <p:cNvCxnSpPr/>
          <p:nvPr/>
        </p:nvCxnSpPr>
        <p:spPr>
          <a:xfrm>
            <a:off x="10762592" y="903305"/>
            <a:ext cx="0" cy="5210134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432C944-E67A-D651-8F54-8DCAC8E6815B}"/>
              </a:ext>
            </a:extLst>
          </p:cNvPr>
          <p:cNvCxnSpPr>
            <a:cxnSpLocks/>
          </p:cNvCxnSpPr>
          <p:nvPr/>
        </p:nvCxnSpPr>
        <p:spPr>
          <a:xfrm flipH="1">
            <a:off x="6923325" y="2096230"/>
            <a:ext cx="5268675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E9802A4-1ED8-D6F5-FC4E-789B7E00DEEE}"/>
              </a:ext>
            </a:extLst>
          </p:cNvPr>
          <p:cNvCxnSpPr>
            <a:cxnSpLocks/>
          </p:cNvCxnSpPr>
          <p:nvPr/>
        </p:nvCxnSpPr>
        <p:spPr>
          <a:xfrm flipH="1">
            <a:off x="6923324" y="3438927"/>
            <a:ext cx="5268675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CA319A3-ED27-3233-1B82-45045136A3C0}"/>
              </a:ext>
            </a:extLst>
          </p:cNvPr>
          <p:cNvCxnSpPr>
            <a:cxnSpLocks/>
          </p:cNvCxnSpPr>
          <p:nvPr/>
        </p:nvCxnSpPr>
        <p:spPr>
          <a:xfrm flipH="1">
            <a:off x="6923323" y="4800017"/>
            <a:ext cx="5268675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149D6968-3468-4345-9EE9-80254117B84E}"/>
              </a:ext>
            </a:extLst>
          </p:cNvPr>
          <p:cNvSpPr/>
          <p:nvPr/>
        </p:nvSpPr>
        <p:spPr>
          <a:xfrm>
            <a:off x="8362425" y="2394638"/>
            <a:ext cx="745882" cy="745882"/>
          </a:xfrm>
          <a:prstGeom prst="rect">
            <a:avLst/>
          </a:prstGeom>
          <a:solidFill>
            <a:srgbClr val="F3B3B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ysClr val="windowText" lastClr="000000"/>
                </a:solidFill>
              </a:rPr>
              <a:t>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09A6E82-A6FD-D9FF-C65E-BB1DE1F11A6B}"/>
              </a:ext>
            </a:extLst>
          </p:cNvPr>
          <p:cNvSpPr/>
          <p:nvPr/>
        </p:nvSpPr>
        <p:spPr>
          <a:xfrm>
            <a:off x="9719792" y="3775434"/>
            <a:ext cx="745882" cy="745882"/>
          </a:xfrm>
          <a:prstGeom prst="rect">
            <a:avLst/>
          </a:prstGeom>
          <a:solidFill>
            <a:srgbClr val="F3B3B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ysClr val="windowText" lastClr="000000"/>
                </a:solidFill>
              </a:rPr>
              <a:t>0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94937DE-AC30-11FE-1153-05035B87B172}"/>
              </a:ext>
            </a:extLst>
          </p:cNvPr>
          <p:cNvSpPr/>
          <p:nvPr/>
        </p:nvSpPr>
        <p:spPr>
          <a:xfrm>
            <a:off x="9735556" y="2414344"/>
            <a:ext cx="745882" cy="745882"/>
          </a:xfrm>
          <a:prstGeom prst="rect">
            <a:avLst/>
          </a:prstGeom>
          <a:solidFill>
            <a:srgbClr val="F3B3B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ysClr val="windowText" lastClr="000000"/>
                </a:solidFill>
              </a:rPr>
              <a:t>0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7FE9B6F-5B27-1938-BD5F-3FD8FBE0424B}"/>
              </a:ext>
            </a:extLst>
          </p:cNvPr>
          <p:cNvSpPr/>
          <p:nvPr/>
        </p:nvSpPr>
        <p:spPr>
          <a:xfrm>
            <a:off x="8395126" y="3765655"/>
            <a:ext cx="745882" cy="745882"/>
          </a:xfrm>
          <a:prstGeom prst="rect">
            <a:avLst/>
          </a:prstGeom>
          <a:solidFill>
            <a:srgbClr val="F3B3B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ysClr val="windowText" lastClr="000000"/>
                </a:solidFill>
              </a:rPr>
              <a:t>0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870B23B-139C-EC3B-961C-2754096CF1E7}"/>
              </a:ext>
            </a:extLst>
          </p:cNvPr>
          <p:cNvSpPr/>
          <p:nvPr/>
        </p:nvSpPr>
        <p:spPr>
          <a:xfrm>
            <a:off x="11043747" y="5085101"/>
            <a:ext cx="745882" cy="745882"/>
          </a:xfrm>
          <a:prstGeom prst="rect">
            <a:avLst/>
          </a:prstGeom>
          <a:solidFill>
            <a:srgbClr val="F3B3B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ysClr val="windowText" lastClr="000000"/>
                </a:solidFill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21900868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740EED-9CAD-629D-F720-42CE99A86F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DEC3459-B7EC-AE4D-ACB2-DBDCB6E123F9}"/>
              </a:ext>
            </a:extLst>
          </p:cNvPr>
          <p:cNvSpPr txBox="1">
            <a:spLocks/>
          </p:cNvSpPr>
          <p:nvPr/>
        </p:nvSpPr>
        <p:spPr>
          <a:xfrm>
            <a:off x="328246" y="12210"/>
            <a:ext cx="11527692" cy="7458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/>
              <a:t>Attention-aware viz</a:t>
            </a:r>
            <a:endParaRPr lang="en-PT" sz="4400" b="1" dirty="0"/>
          </a:p>
        </p:txBody>
      </p:sp>
      <p:pic>
        <p:nvPicPr>
          <p:cNvPr id="5" name="Picture 4" descr="A graph with dots on it&#10;&#10;Description automatically generated">
            <a:extLst>
              <a:ext uri="{FF2B5EF4-FFF2-40B4-BE49-F238E27FC236}">
                <a16:creationId xmlns:a16="http://schemas.microsoft.com/office/drawing/2014/main" id="{EEB5710C-8DBD-7235-57FE-6BC6DC0048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3325" y="905934"/>
            <a:ext cx="5268675" cy="5210133"/>
          </a:xfrm>
          <a:prstGeom prst="rect">
            <a:avLst/>
          </a:prstGeom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3F3E22E8-B380-09D9-1747-416880C516B7}"/>
              </a:ext>
            </a:extLst>
          </p:cNvPr>
          <p:cNvSpPr txBox="1">
            <a:spLocks/>
          </p:cNvSpPr>
          <p:nvPr/>
        </p:nvSpPr>
        <p:spPr>
          <a:xfrm>
            <a:off x="328246" y="905934"/>
            <a:ext cx="5515506" cy="56057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How should a viewer’s attention on a visualization be recorded over time?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Two methods: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Data-agnostic:</a:t>
            </a:r>
          </a:p>
          <a:p>
            <a:pPr marL="1257300" lvl="2" indent="-342900" algn="l">
              <a:buFont typeface="Arial" panose="020B0604020202020204" pitchFamily="34" charset="0"/>
              <a:buChar char="•"/>
            </a:pPr>
            <a:r>
              <a:rPr lang="en-US" dirty="0"/>
              <a:t>No access to underlying data points</a:t>
            </a:r>
          </a:p>
          <a:p>
            <a:pPr marL="1257300" lvl="2" indent="-342900" algn="l">
              <a:buFont typeface="Arial" panose="020B0604020202020204" pitchFamily="34" charset="0"/>
              <a:buChar char="•"/>
            </a:pPr>
            <a:r>
              <a:rPr lang="en-US"/>
              <a:t>Only access to pixels</a:t>
            </a:r>
            <a:endParaRPr lang="en-US" dirty="0"/>
          </a:p>
          <a:p>
            <a:pPr marL="1257300" lvl="2" indent="-34290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45AA652-5833-2A29-14B5-F26F11E4F4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5435" y="3056059"/>
            <a:ext cx="1227890" cy="74588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0ECE7DB-97C0-3253-8310-8550D6F0A6D2}"/>
              </a:ext>
            </a:extLst>
          </p:cNvPr>
          <p:cNvSpPr/>
          <p:nvPr/>
        </p:nvSpPr>
        <p:spPr>
          <a:xfrm>
            <a:off x="6923325" y="905933"/>
            <a:ext cx="5268675" cy="521013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E7A7E38-9BA3-CB0B-0079-295598AE2FC8}"/>
              </a:ext>
            </a:extLst>
          </p:cNvPr>
          <p:cNvCxnSpPr/>
          <p:nvPr/>
        </p:nvCxnSpPr>
        <p:spPr>
          <a:xfrm>
            <a:off x="8061434" y="905933"/>
            <a:ext cx="0" cy="5210134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68C99B7-1970-E64C-BD86-8300B90AF1C8}"/>
              </a:ext>
            </a:extLst>
          </p:cNvPr>
          <p:cNvCxnSpPr/>
          <p:nvPr/>
        </p:nvCxnSpPr>
        <p:spPr>
          <a:xfrm>
            <a:off x="9443544" y="903305"/>
            <a:ext cx="0" cy="5210134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9E1D377-E021-FE68-2708-A074D46633F4}"/>
              </a:ext>
            </a:extLst>
          </p:cNvPr>
          <p:cNvCxnSpPr/>
          <p:nvPr/>
        </p:nvCxnSpPr>
        <p:spPr>
          <a:xfrm>
            <a:off x="10762592" y="903305"/>
            <a:ext cx="0" cy="5210134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77057B3-6711-1FCC-DCDD-C4B18FBA8FA7}"/>
              </a:ext>
            </a:extLst>
          </p:cNvPr>
          <p:cNvCxnSpPr>
            <a:cxnSpLocks/>
          </p:cNvCxnSpPr>
          <p:nvPr/>
        </p:nvCxnSpPr>
        <p:spPr>
          <a:xfrm flipH="1">
            <a:off x="6923325" y="2096230"/>
            <a:ext cx="5268675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5772C76-C50F-C7F2-E4EF-1219C2595BA4}"/>
              </a:ext>
            </a:extLst>
          </p:cNvPr>
          <p:cNvCxnSpPr>
            <a:cxnSpLocks/>
          </p:cNvCxnSpPr>
          <p:nvPr/>
        </p:nvCxnSpPr>
        <p:spPr>
          <a:xfrm flipH="1">
            <a:off x="6923324" y="3438927"/>
            <a:ext cx="5268675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4B609F1-E329-03A8-C85F-153D40674044}"/>
              </a:ext>
            </a:extLst>
          </p:cNvPr>
          <p:cNvCxnSpPr>
            <a:cxnSpLocks/>
          </p:cNvCxnSpPr>
          <p:nvPr/>
        </p:nvCxnSpPr>
        <p:spPr>
          <a:xfrm flipH="1">
            <a:off x="6923323" y="4800017"/>
            <a:ext cx="5268675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C11D0875-3C60-E8C7-1FA6-002D6B3F7536}"/>
              </a:ext>
            </a:extLst>
          </p:cNvPr>
          <p:cNvSpPr/>
          <p:nvPr/>
        </p:nvSpPr>
        <p:spPr>
          <a:xfrm>
            <a:off x="8362425" y="2394638"/>
            <a:ext cx="745882" cy="745882"/>
          </a:xfrm>
          <a:prstGeom prst="rect">
            <a:avLst/>
          </a:prstGeom>
          <a:solidFill>
            <a:srgbClr val="F3B3B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ysClr val="windowText" lastClr="000000"/>
                </a:solidFill>
              </a:rPr>
              <a:t>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F312041-80BB-0F15-3A3A-E82FAC0561A2}"/>
              </a:ext>
            </a:extLst>
          </p:cNvPr>
          <p:cNvSpPr/>
          <p:nvPr/>
        </p:nvSpPr>
        <p:spPr>
          <a:xfrm>
            <a:off x="9719792" y="3775434"/>
            <a:ext cx="745882" cy="745882"/>
          </a:xfrm>
          <a:prstGeom prst="rect">
            <a:avLst/>
          </a:prstGeom>
          <a:solidFill>
            <a:srgbClr val="F3B3B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B9D4E17-F34B-826E-6AA0-63D008985A23}"/>
              </a:ext>
            </a:extLst>
          </p:cNvPr>
          <p:cNvSpPr/>
          <p:nvPr/>
        </p:nvSpPr>
        <p:spPr>
          <a:xfrm>
            <a:off x="9735556" y="2414344"/>
            <a:ext cx="745882" cy="745882"/>
          </a:xfrm>
          <a:prstGeom prst="rect">
            <a:avLst/>
          </a:prstGeom>
          <a:solidFill>
            <a:srgbClr val="F3B3B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ysClr val="windowText" lastClr="000000"/>
                </a:solidFill>
              </a:rPr>
              <a:t>0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1C98C93-A2E5-FC4C-8BF7-5974BB7972F7}"/>
              </a:ext>
            </a:extLst>
          </p:cNvPr>
          <p:cNvSpPr/>
          <p:nvPr/>
        </p:nvSpPr>
        <p:spPr>
          <a:xfrm>
            <a:off x="8395126" y="3765655"/>
            <a:ext cx="745882" cy="745882"/>
          </a:xfrm>
          <a:prstGeom prst="rect">
            <a:avLst/>
          </a:prstGeom>
          <a:solidFill>
            <a:srgbClr val="F3B3B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ysClr val="windowText" lastClr="000000"/>
                </a:solidFill>
              </a:rPr>
              <a:t>0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D50EF3A-F0D3-2206-F5F7-65999B8717F4}"/>
              </a:ext>
            </a:extLst>
          </p:cNvPr>
          <p:cNvSpPr/>
          <p:nvPr/>
        </p:nvSpPr>
        <p:spPr>
          <a:xfrm>
            <a:off x="11043747" y="5085101"/>
            <a:ext cx="745882" cy="745882"/>
          </a:xfrm>
          <a:prstGeom prst="rect">
            <a:avLst/>
          </a:prstGeom>
          <a:solidFill>
            <a:srgbClr val="F3B3B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ysClr val="windowText" lastClr="000000"/>
                </a:solidFill>
              </a:rPr>
              <a:t>0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AF96539-F96F-98A4-2C0D-B5A3A11D1C9F}"/>
              </a:ext>
            </a:extLst>
          </p:cNvPr>
          <p:cNvCxnSpPr>
            <a:cxnSpLocks/>
          </p:cNvCxnSpPr>
          <p:nvPr/>
        </p:nvCxnSpPr>
        <p:spPr>
          <a:xfrm>
            <a:off x="6306207" y="3426372"/>
            <a:ext cx="3615559" cy="651642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09875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FEA8C9-8892-124C-A694-35B3574F30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4AC5868F-39C4-9273-FB6F-1541A3D42EBD}"/>
              </a:ext>
            </a:extLst>
          </p:cNvPr>
          <p:cNvSpPr txBox="1">
            <a:spLocks/>
          </p:cNvSpPr>
          <p:nvPr/>
        </p:nvSpPr>
        <p:spPr>
          <a:xfrm>
            <a:off x="328246" y="12210"/>
            <a:ext cx="11527692" cy="7458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/>
              <a:t>Attention-aware viz</a:t>
            </a:r>
            <a:endParaRPr lang="en-PT" sz="4400" b="1" dirty="0"/>
          </a:p>
        </p:txBody>
      </p:sp>
      <p:pic>
        <p:nvPicPr>
          <p:cNvPr id="5" name="Picture 4" descr="A graph with dots on it&#10;&#10;Description automatically generated">
            <a:extLst>
              <a:ext uri="{FF2B5EF4-FFF2-40B4-BE49-F238E27FC236}">
                <a16:creationId xmlns:a16="http://schemas.microsoft.com/office/drawing/2014/main" id="{48A6CD18-7399-6D8C-D65B-C541A51A17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3325" y="905934"/>
            <a:ext cx="5268675" cy="5210133"/>
          </a:xfrm>
          <a:prstGeom prst="rect">
            <a:avLst/>
          </a:prstGeom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E006EB23-CFF7-4241-D22F-F90F63A4BF7D}"/>
              </a:ext>
            </a:extLst>
          </p:cNvPr>
          <p:cNvSpPr txBox="1">
            <a:spLocks/>
          </p:cNvSpPr>
          <p:nvPr/>
        </p:nvSpPr>
        <p:spPr>
          <a:xfrm>
            <a:off x="328246" y="905934"/>
            <a:ext cx="5515506" cy="56057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How should a viewer’s attention on a visualization be recorded over time?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Two methods: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Data-agnostic:</a:t>
            </a:r>
          </a:p>
          <a:p>
            <a:pPr marL="1257300" lvl="2" indent="-342900" algn="l">
              <a:buFont typeface="Arial" panose="020B0604020202020204" pitchFamily="34" charset="0"/>
              <a:buChar char="•"/>
            </a:pPr>
            <a:r>
              <a:rPr lang="en-US" dirty="0"/>
              <a:t>No access to underlying data points</a:t>
            </a:r>
          </a:p>
          <a:p>
            <a:pPr marL="1257300" lvl="2" indent="-342900" algn="l">
              <a:buFont typeface="Arial" panose="020B0604020202020204" pitchFamily="34" charset="0"/>
              <a:buChar char="•"/>
            </a:pPr>
            <a:r>
              <a:rPr lang="en-US"/>
              <a:t>Only access to pixels</a:t>
            </a:r>
            <a:endParaRPr lang="en-US" dirty="0"/>
          </a:p>
          <a:p>
            <a:pPr marL="1257300" lvl="2" indent="-34290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21503BF-2B62-E5FD-B071-1B1426072A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5435" y="3056059"/>
            <a:ext cx="1227890" cy="74588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1EE28F7-F820-F2D5-8BB8-8006E5FF04AF}"/>
              </a:ext>
            </a:extLst>
          </p:cNvPr>
          <p:cNvSpPr/>
          <p:nvPr/>
        </p:nvSpPr>
        <p:spPr>
          <a:xfrm>
            <a:off x="6923325" y="905933"/>
            <a:ext cx="5268675" cy="521013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10E1719-7172-8AF9-D060-D2756B6FF16B}"/>
              </a:ext>
            </a:extLst>
          </p:cNvPr>
          <p:cNvCxnSpPr/>
          <p:nvPr/>
        </p:nvCxnSpPr>
        <p:spPr>
          <a:xfrm>
            <a:off x="8061434" y="905933"/>
            <a:ext cx="0" cy="5210134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242141F-875F-2F92-C4CA-70E3BD4B6195}"/>
              </a:ext>
            </a:extLst>
          </p:cNvPr>
          <p:cNvCxnSpPr/>
          <p:nvPr/>
        </p:nvCxnSpPr>
        <p:spPr>
          <a:xfrm>
            <a:off x="9443544" y="903305"/>
            <a:ext cx="0" cy="5210134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85B6B21-C4F2-4A36-6726-7D0A264C7E67}"/>
              </a:ext>
            </a:extLst>
          </p:cNvPr>
          <p:cNvCxnSpPr/>
          <p:nvPr/>
        </p:nvCxnSpPr>
        <p:spPr>
          <a:xfrm>
            <a:off x="10762592" y="903305"/>
            <a:ext cx="0" cy="5210134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3489A7B-73E1-819B-E9A4-8C1923084893}"/>
              </a:ext>
            </a:extLst>
          </p:cNvPr>
          <p:cNvCxnSpPr>
            <a:cxnSpLocks/>
          </p:cNvCxnSpPr>
          <p:nvPr/>
        </p:nvCxnSpPr>
        <p:spPr>
          <a:xfrm flipH="1">
            <a:off x="6923325" y="2096230"/>
            <a:ext cx="5268675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5030BEA-8148-B970-4099-C92B6A0DCDD4}"/>
              </a:ext>
            </a:extLst>
          </p:cNvPr>
          <p:cNvCxnSpPr>
            <a:cxnSpLocks/>
          </p:cNvCxnSpPr>
          <p:nvPr/>
        </p:nvCxnSpPr>
        <p:spPr>
          <a:xfrm flipH="1">
            <a:off x="6923324" y="3438927"/>
            <a:ext cx="5268675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645AE5F-E7ED-6EE0-338E-0B8E581991A4}"/>
              </a:ext>
            </a:extLst>
          </p:cNvPr>
          <p:cNvCxnSpPr>
            <a:cxnSpLocks/>
          </p:cNvCxnSpPr>
          <p:nvPr/>
        </p:nvCxnSpPr>
        <p:spPr>
          <a:xfrm flipH="1">
            <a:off x="6923323" y="4800017"/>
            <a:ext cx="5268675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8FAFFB02-0EC2-FC2E-CC4A-67521C2F6B55}"/>
              </a:ext>
            </a:extLst>
          </p:cNvPr>
          <p:cNvSpPr/>
          <p:nvPr/>
        </p:nvSpPr>
        <p:spPr>
          <a:xfrm>
            <a:off x="8362425" y="2394638"/>
            <a:ext cx="745882" cy="745882"/>
          </a:xfrm>
          <a:prstGeom prst="rect">
            <a:avLst/>
          </a:prstGeom>
          <a:solidFill>
            <a:srgbClr val="F3B3B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ysClr val="windowText" lastClr="000000"/>
                </a:solidFill>
              </a:rPr>
              <a:t>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BB73B7D-C517-5B59-A00F-3FB30BF19B33}"/>
              </a:ext>
            </a:extLst>
          </p:cNvPr>
          <p:cNvSpPr/>
          <p:nvPr/>
        </p:nvSpPr>
        <p:spPr>
          <a:xfrm>
            <a:off x="9719792" y="3775434"/>
            <a:ext cx="745882" cy="745882"/>
          </a:xfrm>
          <a:prstGeom prst="rect">
            <a:avLst/>
          </a:prstGeom>
          <a:solidFill>
            <a:srgbClr val="F3B3B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ysClr val="windowText" lastClr="000000"/>
                </a:solidFill>
              </a:rPr>
              <a:t>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0D3CD96-67D9-D47B-8EF6-A541F91DBE0D}"/>
              </a:ext>
            </a:extLst>
          </p:cNvPr>
          <p:cNvSpPr/>
          <p:nvPr/>
        </p:nvSpPr>
        <p:spPr>
          <a:xfrm>
            <a:off x="9735556" y="2414344"/>
            <a:ext cx="745882" cy="745882"/>
          </a:xfrm>
          <a:prstGeom prst="rect">
            <a:avLst/>
          </a:prstGeom>
          <a:solidFill>
            <a:srgbClr val="F3B3B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ysClr val="windowText" lastClr="000000"/>
                </a:solidFill>
              </a:rPr>
              <a:t>0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FCAA66E-D526-EF6C-28AB-715ED2C5C94F}"/>
              </a:ext>
            </a:extLst>
          </p:cNvPr>
          <p:cNvSpPr/>
          <p:nvPr/>
        </p:nvSpPr>
        <p:spPr>
          <a:xfrm>
            <a:off x="8395126" y="3765655"/>
            <a:ext cx="745882" cy="745882"/>
          </a:xfrm>
          <a:prstGeom prst="rect">
            <a:avLst/>
          </a:prstGeom>
          <a:solidFill>
            <a:srgbClr val="F3B3B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ysClr val="windowText" lastClr="000000"/>
                </a:solidFill>
              </a:rPr>
              <a:t>0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AA68BFE-222D-5989-88B2-A404D4194385}"/>
              </a:ext>
            </a:extLst>
          </p:cNvPr>
          <p:cNvSpPr/>
          <p:nvPr/>
        </p:nvSpPr>
        <p:spPr>
          <a:xfrm>
            <a:off x="11043747" y="5085101"/>
            <a:ext cx="745882" cy="745882"/>
          </a:xfrm>
          <a:prstGeom prst="rect">
            <a:avLst/>
          </a:prstGeom>
          <a:solidFill>
            <a:srgbClr val="F3B3B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ysClr val="windowText" lastClr="000000"/>
                </a:solidFill>
              </a:rPr>
              <a:t>0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577686F-97F8-CAAE-4A2A-B9D7267A7E0F}"/>
              </a:ext>
            </a:extLst>
          </p:cNvPr>
          <p:cNvCxnSpPr>
            <a:cxnSpLocks/>
          </p:cNvCxnSpPr>
          <p:nvPr/>
        </p:nvCxnSpPr>
        <p:spPr>
          <a:xfrm>
            <a:off x="6306207" y="3426372"/>
            <a:ext cx="3615559" cy="651642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28882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538C86-A260-DA42-F209-5B45C39344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E2E7EDCF-144D-69A9-AA02-FCD2AE147C7D}"/>
              </a:ext>
            </a:extLst>
          </p:cNvPr>
          <p:cNvSpPr txBox="1">
            <a:spLocks/>
          </p:cNvSpPr>
          <p:nvPr/>
        </p:nvSpPr>
        <p:spPr>
          <a:xfrm>
            <a:off x="328246" y="12210"/>
            <a:ext cx="11527692" cy="7458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/>
              <a:t>Attention-aware viz</a:t>
            </a:r>
            <a:endParaRPr lang="en-PT" sz="4400" b="1" dirty="0"/>
          </a:p>
        </p:txBody>
      </p:sp>
      <p:pic>
        <p:nvPicPr>
          <p:cNvPr id="5" name="Picture 4" descr="A graph with dots on it&#10;&#10;Description automatically generated">
            <a:extLst>
              <a:ext uri="{FF2B5EF4-FFF2-40B4-BE49-F238E27FC236}">
                <a16:creationId xmlns:a16="http://schemas.microsoft.com/office/drawing/2014/main" id="{73AB687A-D1B8-3AFF-8385-4385DC439F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3325" y="905934"/>
            <a:ext cx="5268675" cy="5210133"/>
          </a:xfrm>
          <a:prstGeom prst="rect">
            <a:avLst/>
          </a:prstGeom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D4AC3FAD-AB82-7680-B79E-BD180ECCC109}"/>
              </a:ext>
            </a:extLst>
          </p:cNvPr>
          <p:cNvSpPr txBox="1">
            <a:spLocks/>
          </p:cNvSpPr>
          <p:nvPr/>
        </p:nvSpPr>
        <p:spPr>
          <a:xfrm>
            <a:off x="328246" y="905934"/>
            <a:ext cx="5515506" cy="56057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How should a viewer’s attention on a visualization be recorded over time?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Two methods: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Data-agnostic:</a:t>
            </a:r>
          </a:p>
          <a:p>
            <a:pPr marL="1257300" lvl="2" indent="-342900" algn="l">
              <a:buFont typeface="Arial" panose="020B0604020202020204" pitchFamily="34" charset="0"/>
              <a:buChar char="•"/>
            </a:pPr>
            <a:r>
              <a:rPr lang="en-US" dirty="0"/>
              <a:t>No access to underlying data points</a:t>
            </a:r>
          </a:p>
          <a:p>
            <a:pPr marL="1257300" lvl="2" indent="-342900" algn="l">
              <a:buFont typeface="Arial" panose="020B0604020202020204" pitchFamily="34" charset="0"/>
              <a:buChar char="•"/>
            </a:pPr>
            <a:r>
              <a:rPr lang="en-US"/>
              <a:t>Only access to pixels</a:t>
            </a:r>
            <a:endParaRPr lang="en-US" dirty="0"/>
          </a:p>
          <a:p>
            <a:pPr marL="1257300" lvl="2" indent="-34290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CBC36CC-329F-DBC9-49AE-F74E80E859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5435" y="3056059"/>
            <a:ext cx="1227890" cy="74588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AD14AC6-F6D8-2122-74ED-14CBDB073A7A}"/>
              </a:ext>
            </a:extLst>
          </p:cNvPr>
          <p:cNvSpPr/>
          <p:nvPr/>
        </p:nvSpPr>
        <p:spPr>
          <a:xfrm>
            <a:off x="6923325" y="905933"/>
            <a:ext cx="5268675" cy="521013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639EC86-6D4D-2597-E938-6CF2AC155550}"/>
              </a:ext>
            </a:extLst>
          </p:cNvPr>
          <p:cNvCxnSpPr/>
          <p:nvPr/>
        </p:nvCxnSpPr>
        <p:spPr>
          <a:xfrm>
            <a:off x="8061434" y="905933"/>
            <a:ext cx="0" cy="5210134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D60C459-237A-5B5F-0BB8-4982258CEDC2}"/>
              </a:ext>
            </a:extLst>
          </p:cNvPr>
          <p:cNvCxnSpPr/>
          <p:nvPr/>
        </p:nvCxnSpPr>
        <p:spPr>
          <a:xfrm>
            <a:off x="9443544" y="903305"/>
            <a:ext cx="0" cy="5210134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D8CC0EA-E8FA-614C-016F-C457547BB5C0}"/>
              </a:ext>
            </a:extLst>
          </p:cNvPr>
          <p:cNvCxnSpPr/>
          <p:nvPr/>
        </p:nvCxnSpPr>
        <p:spPr>
          <a:xfrm>
            <a:off x="10762592" y="903305"/>
            <a:ext cx="0" cy="5210134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3C33981-4BDA-11A7-EB31-95969635922B}"/>
              </a:ext>
            </a:extLst>
          </p:cNvPr>
          <p:cNvCxnSpPr>
            <a:cxnSpLocks/>
          </p:cNvCxnSpPr>
          <p:nvPr/>
        </p:nvCxnSpPr>
        <p:spPr>
          <a:xfrm flipH="1">
            <a:off x="6923325" y="2096230"/>
            <a:ext cx="5268675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5E121EB-677C-BC4D-A81A-E4A3F73D441A}"/>
              </a:ext>
            </a:extLst>
          </p:cNvPr>
          <p:cNvCxnSpPr>
            <a:cxnSpLocks/>
          </p:cNvCxnSpPr>
          <p:nvPr/>
        </p:nvCxnSpPr>
        <p:spPr>
          <a:xfrm flipH="1">
            <a:off x="6923324" y="3438927"/>
            <a:ext cx="5268675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4AD8734-93F9-D970-0C91-C9B47036983D}"/>
              </a:ext>
            </a:extLst>
          </p:cNvPr>
          <p:cNvCxnSpPr>
            <a:cxnSpLocks/>
          </p:cNvCxnSpPr>
          <p:nvPr/>
        </p:nvCxnSpPr>
        <p:spPr>
          <a:xfrm flipH="1">
            <a:off x="6923323" y="4800017"/>
            <a:ext cx="5268675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E89C5032-4AB5-A510-DB02-FB266D665367}"/>
              </a:ext>
            </a:extLst>
          </p:cNvPr>
          <p:cNvSpPr/>
          <p:nvPr/>
        </p:nvSpPr>
        <p:spPr>
          <a:xfrm>
            <a:off x="8362425" y="2394638"/>
            <a:ext cx="745882" cy="745882"/>
          </a:xfrm>
          <a:prstGeom prst="rect">
            <a:avLst/>
          </a:prstGeom>
          <a:solidFill>
            <a:srgbClr val="F3B3B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ysClr val="windowText" lastClr="000000"/>
                </a:solidFill>
              </a:rPr>
              <a:t>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C929A3B-3B80-E019-7FF6-5A08119109E8}"/>
              </a:ext>
            </a:extLst>
          </p:cNvPr>
          <p:cNvSpPr/>
          <p:nvPr/>
        </p:nvSpPr>
        <p:spPr>
          <a:xfrm>
            <a:off x="9719792" y="3775434"/>
            <a:ext cx="745882" cy="745882"/>
          </a:xfrm>
          <a:prstGeom prst="rect">
            <a:avLst/>
          </a:prstGeom>
          <a:solidFill>
            <a:srgbClr val="F3B3B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D742EFF-BFA9-2E0C-22FA-5EC0DFCACF29}"/>
              </a:ext>
            </a:extLst>
          </p:cNvPr>
          <p:cNvSpPr/>
          <p:nvPr/>
        </p:nvSpPr>
        <p:spPr>
          <a:xfrm>
            <a:off x="9735556" y="2414344"/>
            <a:ext cx="745882" cy="745882"/>
          </a:xfrm>
          <a:prstGeom prst="rect">
            <a:avLst/>
          </a:prstGeom>
          <a:solidFill>
            <a:srgbClr val="F3B3B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ysClr val="windowText" lastClr="000000"/>
                </a:solidFill>
              </a:rPr>
              <a:t>0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BB27573-007A-3607-CB24-931450F11A5A}"/>
              </a:ext>
            </a:extLst>
          </p:cNvPr>
          <p:cNvSpPr/>
          <p:nvPr/>
        </p:nvSpPr>
        <p:spPr>
          <a:xfrm>
            <a:off x="8395126" y="3765655"/>
            <a:ext cx="745882" cy="745882"/>
          </a:xfrm>
          <a:prstGeom prst="rect">
            <a:avLst/>
          </a:prstGeom>
          <a:solidFill>
            <a:srgbClr val="F3B3B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ysClr val="windowText" lastClr="000000"/>
                </a:solidFill>
              </a:rPr>
              <a:t>0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5D3DDAF-39C7-C074-8B93-07D5658D1BFA}"/>
              </a:ext>
            </a:extLst>
          </p:cNvPr>
          <p:cNvSpPr/>
          <p:nvPr/>
        </p:nvSpPr>
        <p:spPr>
          <a:xfrm>
            <a:off x="11043747" y="5085101"/>
            <a:ext cx="745882" cy="745882"/>
          </a:xfrm>
          <a:prstGeom prst="rect">
            <a:avLst/>
          </a:prstGeom>
          <a:solidFill>
            <a:srgbClr val="F3B3B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ysClr val="windowText" lastClr="000000"/>
                </a:solidFill>
              </a:rPr>
              <a:t>0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527A1CC-DE46-5D33-8647-40722D331007}"/>
              </a:ext>
            </a:extLst>
          </p:cNvPr>
          <p:cNvCxnSpPr>
            <a:cxnSpLocks/>
          </p:cNvCxnSpPr>
          <p:nvPr/>
        </p:nvCxnSpPr>
        <p:spPr>
          <a:xfrm>
            <a:off x="6306207" y="3426372"/>
            <a:ext cx="3615559" cy="651642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30140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E86B51-1D8A-D8E3-47C6-1D6F5E9A1F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8E7C5478-10DD-878D-C641-D30387E330B6}"/>
              </a:ext>
            </a:extLst>
          </p:cNvPr>
          <p:cNvSpPr txBox="1">
            <a:spLocks/>
          </p:cNvSpPr>
          <p:nvPr/>
        </p:nvSpPr>
        <p:spPr>
          <a:xfrm>
            <a:off x="328246" y="12210"/>
            <a:ext cx="11527692" cy="7458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/>
              <a:t>Attention-aware viz</a:t>
            </a:r>
            <a:endParaRPr lang="en-PT" sz="4400" b="1" dirty="0"/>
          </a:p>
        </p:txBody>
      </p:sp>
      <p:pic>
        <p:nvPicPr>
          <p:cNvPr id="5" name="Picture 4" descr="A graph with dots on it&#10;&#10;Description automatically generated">
            <a:extLst>
              <a:ext uri="{FF2B5EF4-FFF2-40B4-BE49-F238E27FC236}">
                <a16:creationId xmlns:a16="http://schemas.microsoft.com/office/drawing/2014/main" id="{CB32670E-872A-2DB2-37A7-9F04BF8C81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3325" y="905934"/>
            <a:ext cx="5268675" cy="5210133"/>
          </a:xfrm>
          <a:prstGeom prst="rect">
            <a:avLst/>
          </a:prstGeom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2F60DB92-D250-9FD4-A34E-178B4B95C797}"/>
              </a:ext>
            </a:extLst>
          </p:cNvPr>
          <p:cNvSpPr txBox="1">
            <a:spLocks/>
          </p:cNvSpPr>
          <p:nvPr/>
        </p:nvSpPr>
        <p:spPr>
          <a:xfrm>
            <a:off x="328246" y="905934"/>
            <a:ext cx="5515506" cy="56057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How should a viewer’s attention on a visualization be recorded over time?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Two methods: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Data-agnostic:</a:t>
            </a:r>
          </a:p>
          <a:p>
            <a:pPr marL="1257300" lvl="2" indent="-342900" algn="l">
              <a:buFont typeface="Arial" panose="020B0604020202020204" pitchFamily="34" charset="0"/>
              <a:buChar char="•"/>
            </a:pPr>
            <a:r>
              <a:rPr lang="en-US" dirty="0"/>
              <a:t>No access to underlying data points</a:t>
            </a:r>
          </a:p>
          <a:p>
            <a:pPr marL="1257300" lvl="2" indent="-342900" algn="l">
              <a:buFont typeface="Arial" panose="020B0604020202020204" pitchFamily="34" charset="0"/>
              <a:buChar char="•"/>
            </a:pPr>
            <a:r>
              <a:rPr lang="en-US"/>
              <a:t>Only access to pixels</a:t>
            </a:r>
            <a:endParaRPr lang="en-US" dirty="0"/>
          </a:p>
          <a:p>
            <a:pPr marL="1257300" lvl="2" indent="-34290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7489F1F-BC42-2D06-63AE-D0F687DCF9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5435" y="3056059"/>
            <a:ext cx="1227890" cy="74588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2AC86AC-1A51-6275-A1FC-BA43270EEAE2}"/>
              </a:ext>
            </a:extLst>
          </p:cNvPr>
          <p:cNvSpPr/>
          <p:nvPr/>
        </p:nvSpPr>
        <p:spPr>
          <a:xfrm>
            <a:off x="6923325" y="905933"/>
            <a:ext cx="5268675" cy="521013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4189629-AE2C-822B-E3C8-82DE87EFF19A}"/>
              </a:ext>
            </a:extLst>
          </p:cNvPr>
          <p:cNvCxnSpPr/>
          <p:nvPr/>
        </p:nvCxnSpPr>
        <p:spPr>
          <a:xfrm>
            <a:off x="8061434" y="905933"/>
            <a:ext cx="0" cy="5210134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340A553-C747-4347-4A6E-D77A980AF9E4}"/>
              </a:ext>
            </a:extLst>
          </p:cNvPr>
          <p:cNvCxnSpPr/>
          <p:nvPr/>
        </p:nvCxnSpPr>
        <p:spPr>
          <a:xfrm>
            <a:off x="9443544" y="903305"/>
            <a:ext cx="0" cy="5210134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844B0C8-8880-3449-DA7B-8D65B7DDF030}"/>
              </a:ext>
            </a:extLst>
          </p:cNvPr>
          <p:cNvCxnSpPr/>
          <p:nvPr/>
        </p:nvCxnSpPr>
        <p:spPr>
          <a:xfrm>
            <a:off x="10762592" y="903305"/>
            <a:ext cx="0" cy="5210134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F678CE0-18DD-9701-6C3B-12F6FCE0060D}"/>
              </a:ext>
            </a:extLst>
          </p:cNvPr>
          <p:cNvCxnSpPr>
            <a:cxnSpLocks/>
          </p:cNvCxnSpPr>
          <p:nvPr/>
        </p:nvCxnSpPr>
        <p:spPr>
          <a:xfrm flipH="1">
            <a:off x="6923325" y="2096230"/>
            <a:ext cx="5268675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593FDD1-C951-957F-275C-CEBCCFE16878}"/>
              </a:ext>
            </a:extLst>
          </p:cNvPr>
          <p:cNvCxnSpPr>
            <a:cxnSpLocks/>
          </p:cNvCxnSpPr>
          <p:nvPr/>
        </p:nvCxnSpPr>
        <p:spPr>
          <a:xfrm flipH="1">
            <a:off x="6923324" y="3438927"/>
            <a:ext cx="5268675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29CAEDD-A7DF-D384-0AC9-2431A1AE1405}"/>
              </a:ext>
            </a:extLst>
          </p:cNvPr>
          <p:cNvCxnSpPr>
            <a:cxnSpLocks/>
          </p:cNvCxnSpPr>
          <p:nvPr/>
        </p:nvCxnSpPr>
        <p:spPr>
          <a:xfrm flipH="1">
            <a:off x="6923323" y="4800017"/>
            <a:ext cx="5268675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4BAC01FC-E763-A807-7D57-37BB433B829E}"/>
              </a:ext>
            </a:extLst>
          </p:cNvPr>
          <p:cNvSpPr/>
          <p:nvPr/>
        </p:nvSpPr>
        <p:spPr>
          <a:xfrm>
            <a:off x="8362425" y="2394638"/>
            <a:ext cx="745882" cy="745882"/>
          </a:xfrm>
          <a:prstGeom prst="rect">
            <a:avLst/>
          </a:prstGeom>
          <a:solidFill>
            <a:srgbClr val="F3B3B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ysClr val="windowText" lastClr="000000"/>
                </a:solidFill>
              </a:rPr>
              <a:t>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E18FBB4-E524-9FF3-959A-F007F3E9A156}"/>
              </a:ext>
            </a:extLst>
          </p:cNvPr>
          <p:cNvSpPr/>
          <p:nvPr/>
        </p:nvSpPr>
        <p:spPr>
          <a:xfrm>
            <a:off x="9719792" y="3775434"/>
            <a:ext cx="745882" cy="745882"/>
          </a:xfrm>
          <a:prstGeom prst="rect">
            <a:avLst/>
          </a:prstGeom>
          <a:solidFill>
            <a:srgbClr val="F3B3B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>
                <a:solidFill>
                  <a:sysClr val="windowText" lastClr="000000"/>
                </a:solidFill>
              </a:rPr>
              <a:t>3</a:t>
            </a:r>
            <a:endParaRPr lang="en-US" sz="4000" dirty="0">
              <a:solidFill>
                <a:sysClr val="windowText" lastClr="000000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A8EEBC9-B72F-7604-7F23-1E25A9925835}"/>
              </a:ext>
            </a:extLst>
          </p:cNvPr>
          <p:cNvSpPr/>
          <p:nvPr/>
        </p:nvSpPr>
        <p:spPr>
          <a:xfrm>
            <a:off x="9735556" y="2414344"/>
            <a:ext cx="745882" cy="745882"/>
          </a:xfrm>
          <a:prstGeom prst="rect">
            <a:avLst/>
          </a:prstGeom>
          <a:solidFill>
            <a:srgbClr val="F3B3B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53FD3A2-ED1F-A527-C2CF-18421CA6CE48}"/>
              </a:ext>
            </a:extLst>
          </p:cNvPr>
          <p:cNvSpPr/>
          <p:nvPr/>
        </p:nvSpPr>
        <p:spPr>
          <a:xfrm>
            <a:off x="8395126" y="3765655"/>
            <a:ext cx="745882" cy="745882"/>
          </a:xfrm>
          <a:prstGeom prst="rect">
            <a:avLst/>
          </a:prstGeom>
          <a:solidFill>
            <a:srgbClr val="F3B3B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ysClr val="windowText" lastClr="000000"/>
                </a:solidFill>
              </a:rPr>
              <a:t>0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E36BBC7-8DEB-BFF5-DAC5-836B63E719AA}"/>
              </a:ext>
            </a:extLst>
          </p:cNvPr>
          <p:cNvSpPr/>
          <p:nvPr/>
        </p:nvSpPr>
        <p:spPr>
          <a:xfrm>
            <a:off x="11043747" y="5085101"/>
            <a:ext cx="745882" cy="745882"/>
          </a:xfrm>
          <a:prstGeom prst="rect">
            <a:avLst/>
          </a:prstGeom>
          <a:solidFill>
            <a:srgbClr val="F3B3B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ysClr val="windowText" lastClr="000000"/>
                </a:solidFill>
              </a:rPr>
              <a:t>0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41076BD-D343-3412-2B68-41F5B135E8DE}"/>
              </a:ext>
            </a:extLst>
          </p:cNvPr>
          <p:cNvCxnSpPr>
            <a:cxnSpLocks/>
          </p:cNvCxnSpPr>
          <p:nvPr/>
        </p:nvCxnSpPr>
        <p:spPr>
          <a:xfrm flipV="1">
            <a:off x="6306207" y="2858814"/>
            <a:ext cx="3647090" cy="567558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33636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1ACB7A-37BB-9C61-D03C-A00F3B285C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EE981D90-9216-67FD-A801-92FAD2F0B7F9}"/>
              </a:ext>
            </a:extLst>
          </p:cNvPr>
          <p:cNvSpPr txBox="1">
            <a:spLocks/>
          </p:cNvSpPr>
          <p:nvPr/>
        </p:nvSpPr>
        <p:spPr>
          <a:xfrm>
            <a:off x="328246" y="12210"/>
            <a:ext cx="11527692" cy="7458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/>
              <a:t>Attention-aware viz</a:t>
            </a:r>
            <a:endParaRPr lang="en-PT" sz="4400" b="1" dirty="0"/>
          </a:p>
        </p:txBody>
      </p:sp>
      <p:pic>
        <p:nvPicPr>
          <p:cNvPr id="5" name="Picture 4" descr="A graph with dots on it&#10;&#10;Description automatically generated">
            <a:extLst>
              <a:ext uri="{FF2B5EF4-FFF2-40B4-BE49-F238E27FC236}">
                <a16:creationId xmlns:a16="http://schemas.microsoft.com/office/drawing/2014/main" id="{4934A58A-12A6-EB2C-028B-EB4DA07E5E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3325" y="905934"/>
            <a:ext cx="5268675" cy="5210133"/>
          </a:xfrm>
          <a:prstGeom prst="rect">
            <a:avLst/>
          </a:prstGeom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91011132-6A7E-37BC-6408-37BCF582B7A9}"/>
              </a:ext>
            </a:extLst>
          </p:cNvPr>
          <p:cNvSpPr txBox="1">
            <a:spLocks/>
          </p:cNvSpPr>
          <p:nvPr/>
        </p:nvSpPr>
        <p:spPr>
          <a:xfrm>
            <a:off x="328246" y="905934"/>
            <a:ext cx="5515506" cy="56057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How should a viewer’s attention on a visualization be recorded over time?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Two methods: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Data-agnostic:</a:t>
            </a:r>
          </a:p>
          <a:p>
            <a:pPr marL="1257300" lvl="2" indent="-342900" algn="l">
              <a:buFont typeface="Arial" panose="020B0604020202020204" pitchFamily="34" charset="0"/>
              <a:buChar char="•"/>
            </a:pPr>
            <a:r>
              <a:rPr lang="en-US" dirty="0"/>
              <a:t>No access to underlying data points</a:t>
            </a:r>
          </a:p>
          <a:p>
            <a:pPr marL="1257300" lvl="2" indent="-342900" algn="l">
              <a:buFont typeface="Arial" panose="020B0604020202020204" pitchFamily="34" charset="0"/>
              <a:buChar char="•"/>
            </a:pPr>
            <a:r>
              <a:rPr lang="en-US"/>
              <a:t>Only access to pixels</a:t>
            </a:r>
            <a:endParaRPr lang="en-US" dirty="0"/>
          </a:p>
          <a:p>
            <a:pPr marL="1257300" lvl="2" indent="-34290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015BB0E-2111-456C-F267-E3C5516FCB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5435" y="3056059"/>
            <a:ext cx="1227890" cy="74588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F7AC6CA-8376-BA7D-26A8-413FA8EDA7F3}"/>
              </a:ext>
            </a:extLst>
          </p:cNvPr>
          <p:cNvSpPr/>
          <p:nvPr/>
        </p:nvSpPr>
        <p:spPr>
          <a:xfrm>
            <a:off x="6923325" y="905933"/>
            <a:ext cx="5268675" cy="521013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6DE93A9-8242-CCBF-EC72-7D5CFC69925A}"/>
              </a:ext>
            </a:extLst>
          </p:cNvPr>
          <p:cNvCxnSpPr/>
          <p:nvPr/>
        </p:nvCxnSpPr>
        <p:spPr>
          <a:xfrm>
            <a:off x="8061434" y="905933"/>
            <a:ext cx="0" cy="5210134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4B02326-54DA-FDC7-F2E3-FE1DD8B2F9CE}"/>
              </a:ext>
            </a:extLst>
          </p:cNvPr>
          <p:cNvCxnSpPr/>
          <p:nvPr/>
        </p:nvCxnSpPr>
        <p:spPr>
          <a:xfrm>
            <a:off x="9443544" y="903305"/>
            <a:ext cx="0" cy="5210134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85A2DF-FC06-C934-04B5-E46FECD785A6}"/>
              </a:ext>
            </a:extLst>
          </p:cNvPr>
          <p:cNvCxnSpPr/>
          <p:nvPr/>
        </p:nvCxnSpPr>
        <p:spPr>
          <a:xfrm>
            <a:off x="10762592" y="903305"/>
            <a:ext cx="0" cy="5210134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103635B-547E-C73B-A55F-4EC8140E808C}"/>
              </a:ext>
            </a:extLst>
          </p:cNvPr>
          <p:cNvCxnSpPr>
            <a:cxnSpLocks/>
          </p:cNvCxnSpPr>
          <p:nvPr/>
        </p:nvCxnSpPr>
        <p:spPr>
          <a:xfrm flipH="1">
            <a:off x="6923325" y="2096230"/>
            <a:ext cx="5268675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8B09606-A435-ED2C-72D5-AF9B31010051}"/>
              </a:ext>
            </a:extLst>
          </p:cNvPr>
          <p:cNvCxnSpPr>
            <a:cxnSpLocks/>
          </p:cNvCxnSpPr>
          <p:nvPr/>
        </p:nvCxnSpPr>
        <p:spPr>
          <a:xfrm flipH="1">
            <a:off x="6923324" y="3438927"/>
            <a:ext cx="5268675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5FB426A-EDAC-C395-6E25-4E0282A9D9B9}"/>
              </a:ext>
            </a:extLst>
          </p:cNvPr>
          <p:cNvCxnSpPr>
            <a:cxnSpLocks/>
          </p:cNvCxnSpPr>
          <p:nvPr/>
        </p:nvCxnSpPr>
        <p:spPr>
          <a:xfrm flipH="1">
            <a:off x="6923323" y="4800017"/>
            <a:ext cx="5268675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AE3F8414-56E4-99F1-72DB-4D40791A01B5}"/>
              </a:ext>
            </a:extLst>
          </p:cNvPr>
          <p:cNvSpPr/>
          <p:nvPr/>
        </p:nvSpPr>
        <p:spPr>
          <a:xfrm>
            <a:off x="8362425" y="2394638"/>
            <a:ext cx="745882" cy="745882"/>
          </a:xfrm>
          <a:prstGeom prst="rect">
            <a:avLst/>
          </a:prstGeom>
          <a:solidFill>
            <a:srgbClr val="F3B3B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ysClr val="windowText" lastClr="000000"/>
                </a:solidFill>
              </a:rPr>
              <a:t>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164AA96-710C-0055-375C-9A5C3AE5504F}"/>
              </a:ext>
            </a:extLst>
          </p:cNvPr>
          <p:cNvSpPr/>
          <p:nvPr/>
        </p:nvSpPr>
        <p:spPr>
          <a:xfrm>
            <a:off x="9719792" y="3775434"/>
            <a:ext cx="745882" cy="745882"/>
          </a:xfrm>
          <a:prstGeom prst="rect">
            <a:avLst/>
          </a:prstGeom>
          <a:solidFill>
            <a:srgbClr val="F3B3B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>
                <a:solidFill>
                  <a:sysClr val="windowText" lastClr="000000"/>
                </a:solidFill>
              </a:rPr>
              <a:t>3</a:t>
            </a:r>
            <a:endParaRPr lang="en-US" sz="4000" dirty="0">
              <a:solidFill>
                <a:sysClr val="windowText" lastClr="000000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6760D36-053A-CADB-4CC5-36347DDBBF11}"/>
              </a:ext>
            </a:extLst>
          </p:cNvPr>
          <p:cNvSpPr/>
          <p:nvPr/>
        </p:nvSpPr>
        <p:spPr>
          <a:xfrm>
            <a:off x="9735556" y="2414344"/>
            <a:ext cx="745882" cy="745882"/>
          </a:xfrm>
          <a:prstGeom prst="rect">
            <a:avLst/>
          </a:prstGeom>
          <a:solidFill>
            <a:srgbClr val="F3B3B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ysClr val="windowText" lastClr="000000"/>
                </a:solidFill>
              </a:rPr>
              <a:t>2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9A2BCC8-208B-9457-B82C-6C9AF460B005}"/>
              </a:ext>
            </a:extLst>
          </p:cNvPr>
          <p:cNvSpPr/>
          <p:nvPr/>
        </p:nvSpPr>
        <p:spPr>
          <a:xfrm>
            <a:off x="8395126" y="3765655"/>
            <a:ext cx="745882" cy="745882"/>
          </a:xfrm>
          <a:prstGeom prst="rect">
            <a:avLst/>
          </a:prstGeom>
          <a:solidFill>
            <a:srgbClr val="F3B3B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ysClr val="windowText" lastClr="000000"/>
                </a:solidFill>
              </a:rPr>
              <a:t>0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BA16E2A-8DD3-C0D9-99DD-DB868225E76D}"/>
              </a:ext>
            </a:extLst>
          </p:cNvPr>
          <p:cNvSpPr/>
          <p:nvPr/>
        </p:nvSpPr>
        <p:spPr>
          <a:xfrm>
            <a:off x="11043747" y="5085101"/>
            <a:ext cx="745882" cy="745882"/>
          </a:xfrm>
          <a:prstGeom prst="rect">
            <a:avLst/>
          </a:prstGeom>
          <a:solidFill>
            <a:srgbClr val="F3B3B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ysClr val="windowText" lastClr="000000"/>
                </a:solidFill>
              </a:rPr>
              <a:t>0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E84F1BA-41F7-8770-3F1B-30CE8E116DF3}"/>
              </a:ext>
            </a:extLst>
          </p:cNvPr>
          <p:cNvCxnSpPr>
            <a:cxnSpLocks/>
          </p:cNvCxnSpPr>
          <p:nvPr/>
        </p:nvCxnSpPr>
        <p:spPr>
          <a:xfrm flipV="1">
            <a:off x="6306207" y="2858814"/>
            <a:ext cx="3647090" cy="567558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55139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9364EB-FAFF-9BDB-6AE6-237BD49F2B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88354109-690F-B351-4FCB-E813B5A5D8A7}"/>
              </a:ext>
            </a:extLst>
          </p:cNvPr>
          <p:cNvSpPr txBox="1">
            <a:spLocks/>
          </p:cNvSpPr>
          <p:nvPr/>
        </p:nvSpPr>
        <p:spPr>
          <a:xfrm>
            <a:off x="328246" y="12210"/>
            <a:ext cx="11527692" cy="7458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/>
              <a:t>Attention-aware viz</a:t>
            </a:r>
            <a:endParaRPr lang="en-PT" sz="4400" b="1" dirty="0"/>
          </a:p>
        </p:txBody>
      </p:sp>
      <p:pic>
        <p:nvPicPr>
          <p:cNvPr id="5" name="Picture 4" descr="A graph with dots on it&#10;&#10;Description automatically generated">
            <a:extLst>
              <a:ext uri="{FF2B5EF4-FFF2-40B4-BE49-F238E27FC236}">
                <a16:creationId xmlns:a16="http://schemas.microsoft.com/office/drawing/2014/main" id="{00CB30CB-1896-4422-DDED-8A21FA8525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3325" y="905934"/>
            <a:ext cx="5268675" cy="5210133"/>
          </a:xfrm>
          <a:prstGeom prst="rect">
            <a:avLst/>
          </a:prstGeom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80FF9BC2-289A-3B31-CED1-B1991B0095E8}"/>
              </a:ext>
            </a:extLst>
          </p:cNvPr>
          <p:cNvSpPr txBox="1">
            <a:spLocks/>
          </p:cNvSpPr>
          <p:nvPr/>
        </p:nvSpPr>
        <p:spPr>
          <a:xfrm>
            <a:off x="328246" y="905934"/>
            <a:ext cx="5515506" cy="56057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How should a viewer’s attention on a visualization be recorded over time?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Two methods: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Data-agnostic:</a:t>
            </a:r>
          </a:p>
          <a:p>
            <a:pPr marL="1257300" lvl="2" indent="-342900" algn="l">
              <a:buFont typeface="Arial" panose="020B0604020202020204" pitchFamily="34" charset="0"/>
              <a:buChar char="•"/>
            </a:pPr>
            <a:r>
              <a:rPr lang="en-US" dirty="0"/>
              <a:t>No access to underlying data points</a:t>
            </a:r>
          </a:p>
          <a:p>
            <a:pPr marL="1257300" lvl="2" indent="-342900" algn="l">
              <a:buFont typeface="Arial" panose="020B0604020202020204" pitchFamily="34" charset="0"/>
              <a:buChar char="•"/>
            </a:pPr>
            <a:r>
              <a:rPr lang="en-US"/>
              <a:t>Only access to pixels</a:t>
            </a:r>
            <a:endParaRPr lang="en-US" dirty="0"/>
          </a:p>
          <a:p>
            <a:pPr marL="1257300" lvl="2" indent="-34290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BC64D9C-D7DE-D799-80CB-AC54FF76BB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5435" y="3056059"/>
            <a:ext cx="1227890" cy="74588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F39A5B1-F4E2-AEC1-EDB6-72299C966731}"/>
              </a:ext>
            </a:extLst>
          </p:cNvPr>
          <p:cNvSpPr/>
          <p:nvPr/>
        </p:nvSpPr>
        <p:spPr>
          <a:xfrm>
            <a:off x="6923325" y="905933"/>
            <a:ext cx="5268675" cy="521013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407A920-F158-3E44-CBFF-72748C9C1C21}"/>
              </a:ext>
            </a:extLst>
          </p:cNvPr>
          <p:cNvCxnSpPr/>
          <p:nvPr/>
        </p:nvCxnSpPr>
        <p:spPr>
          <a:xfrm>
            <a:off x="8061434" y="905933"/>
            <a:ext cx="0" cy="5210134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19F5E8E-22F8-02F7-631B-C97E3AF480DF}"/>
              </a:ext>
            </a:extLst>
          </p:cNvPr>
          <p:cNvCxnSpPr/>
          <p:nvPr/>
        </p:nvCxnSpPr>
        <p:spPr>
          <a:xfrm>
            <a:off x="9443544" y="903305"/>
            <a:ext cx="0" cy="5210134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A5C58CF-E22B-DC5F-EAE8-9C2BD3E62FBC}"/>
              </a:ext>
            </a:extLst>
          </p:cNvPr>
          <p:cNvCxnSpPr/>
          <p:nvPr/>
        </p:nvCxnSpPr>
        <p:spPr>
          <a:xfrm>
            <a:off x="10762592" y="903305"/>
            <a:ext cx="0" cy="5210134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08982D2-596A-0A75-5212-F0D691E11DED}"/>
              </a:ext>
            </a:extLst>
          </p:cNvPr>
          <p:cNvCxnSpPr>
            <a:cxnSpLocks/>
          </p:cNvCxnSpPr>
          <p:nvPr/>
        </p:nvCxnSpPr>
        <p:spPr>
          <a:xfrm flipH="1">
            <a:off x="6923325" y="2096230"/>
            <a:ext cx="5268675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720A158-3691-456B-E746-196F4698A8F1}"/>
              </a:ext>
            </a:extLst>
          </p:cNvPr>
          <p:cNvCxnSpPr>
            <a:cxnSpLocks/>
          </p:cNvCxnSpPr>
          <p:nvPr/>
        </p:nvCxnSpPr>
        <p:spPr>
          <a:xfrm flipH="1">
            <a:off x="6923324" y="3438927"/>
            <a:ext cx="5268675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41FD0D8-07FB-51B7-154D-755FCF5972AF}"/>
              </a:ext>
            </a:extLst>
          </p:cNvPr>
          <p:cNvCxnSpPr>
            <a:cxnSpLocks/>
          </p:cNvCxnSpPr>
          <p:nvPr/>
        </p:nvCxnSpPr>
        <p:spPr>
          <a:xfrm flipH="1">
            <a:off x="6923323" y="4800017"/>
            <a:ext cx="5268675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FB5550AE-C4D0-FFD2-18D8-324F2C2AA2DE}"/>
              </a:ext>
            </a:extLst>
          </p:cNvPr>
          <p:cNvSpPr/>
          <p:nvPr/>
        </p:nvSpPr>
        <p:spPr>
          <a:xfrm>
            <a:off x="8362425" y="2394638"/>
            <a:ext cx="745882" cy="745882"/>
          </a:xfrm>
          <a:prstGeom prst="rect">
            <a:avLst/>
          </a:prstGeom>
          <a:solidFill>
            <a:srgbClr val="F3B3B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ysClr val="windowText" lastClr="000000"/>
                </a:solidFill>
              </a:rPr>
              <a:t>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7427137-C174-F1A4-11ED-FBD2D3556F40}"/>
              </a:ext>
            </a:extLst>
          </p:cNvPr>
          <p:cNvSpPr/>
          <p:nvPr/>
        </p:nvSpPr>
        <p:spPr>
          <a:xfrm>
            <a:off x="9719792" y="3775434"/>
            <a:ext cx="745882" cy="745882"/>
          </a:xfrm>
          <a:prstGeom prst="rect">
            <a:avLst/>
          </a:prstGeom>
          <a:solidFill>
            <a:srgbClr val="F3B3B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>
                <a:solidFill>
                  <a:sysClr val="windowText" lastClr="000000"/>
                </a:solidFill>
              </a:rPr>
              <a:t>3</a:t>
            </a:r>
            <a:endParaRPr lang="en-US" sz="4000" dirty="0">
              <a:solidFill>
                <a:sysClr val="windowText" lastClr="000000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B298ADB-15F9-0B85-D3D0-475C967D155A}"/>
              </a:ext>
            </a:extLst>
          </p:cNvPr>
          <p:cNvSpPr/>
          <p:nvPr/>
        </p:nvSpPr>
        <p:spPr>
          <a:xfrm>
            <a:off x="9735556" y="2414344"/>
            <a:ext cx="745882" cy="745882"/>
          </a:xfrm>
          <a:prstGeom prst="rect">
            <a:avLst/>
          </a:prstGeom>
          <a:solidFill>
            <a:srgbClr val="F3B3B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>
                <a:solidFill>
                  <a:sysClr val="windowText" lastClr="000000"/>
                </a:solidFill>
              </a:rPr>
              <a:t>2</a:t>
            </a:r>
            <a:endParaRPr lang="en-US" sz="4000" dirty="0">
              <a:solidFill>
                <a:sysClr val="windowText" lastClr="000000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FF5C6EF-6726-B551-B221-543C5BBF3B2F}"/>
              </a:ext>
            </a:extLst>
          </p:cNvPr>
          <p:cNvSpPr/>
          <p:nvPr/>
        </p:nvSpPr>
        <p:spPr>
          <a:xfrm>
            <a:off x="8395126" y="3765655"/>
            <a:ext cx="745882" cy="745882"/>
          </a:xfrm>
          <a:prstGeom prst="rect">
            <a:avLst/>
          </a:prstGeom>
          <a:solidFill>
            <a:srgbClr val="F3B3B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ysClr val="windowText" lastClr="000000"/>
                </a:solidFill>
              </a:rPr>
              <a:t>0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726C015-35F2-2397-29D9-6F0904F05234}"/>
              </a:ext>
            </a:extLst>
          </p:cNvPr>
          <p:cNvSpPr/>
          <p:nvPr/>
        </p:nvSpPr>
        <p:spPr>
          <a:xfrm>
            <a:off x="11043747" y="5085101"/>
            <a:ext cx="745882" cy="745882"/>
          </a:xfrm>
          <a:prstGeom prst="rect">
            <a:avLst/>
          </a:prstGeom>
          <a:solidFill>
            <a:srgbClr val="F3B3B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ysClr val="windowText" lastClr="000000"/>
                </a:solidFill>
              </a:rPr>
              <a:t>1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F4568D5-10CF-C722-02E7-07702D5987C9}"/>
              </a:ext>
            </a:extLst>
          </p:cNvPr>
          <p:cNvCxnSpPr>
            <a:cxnSpLocks/>
          </p:cNvCxnSpPr>
          <p:nvPr/>
        </p:nvCxnSpPr>
        <p:spPr>
          <a:xfrm>
            <a:off x="6306207" y="3426372"/>
            <a:ext cx="4929352" cy="1954925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99522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104012-8AB6-9E93-935B-08614186F6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D3927725-5EE7-55C6-C7D1-1539AE39EC64}"/>
              </a:ext>
            </a:extLst>
          </p:cNvPr>
          <p:cNvSpPr txBox="1">
            <a:spLocks/>
          </p:cNvSpPr>
          <p:nvPr/>
        </p:nvSpPr>
        <p:spPr>
          <a:xfrm>
            <a:off x="328246" y="12210"/>
            <a:ext cx="11527692" cy="7458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/>
              <a:t>Attention-aware viz</a:t>
            </a:r>
            <a:endParaRPr lang="en-PT" sz="4400" b="1" dirty="0"/>
          </a:p>
        </p:txBody>
      </p:sp>
      <p:pic>
        <p:nvPicPr>
          <p:cNvPr id="5" name="Picture 4" descr="A graph with dots on it&#10;&#10;Description automatically generated">
            <a:extLst>
              <a:ext uri="{FF2B5EF4-FFF2-40B4-BE49-F238E27FC236}">
                <a16:creationId xmlns:a16="http://schemas.microsoft.com/office/drawing/2014/main" id="{3DA6218E-AA33-2266-6B38-422C445FD2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3325" y="905934"/>
            <a:ext cx="5268675" cy="5210133"/>
          </a:xfrm>
          <a:prstGeom prst="rect">
            <a:avLst/>
          </a:prstGeom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912D9158-EFDB-6433-607C-8FD779910EF3}"/>
              </a:ext>
            </a:extLst>
          </p:cNvPr>
          <p:cNvSpPr txBox="1">
            <a:spLocks/>
          </p:cNvSpPr>
          <p:nvPr/>
        </p:nvSpPr>
        <p:spPr>
          <a:xfrm>
            <a:off x="328246" y="905934"/>
            <a:ext cx="5515506" cy="56057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How should a viewer’s attention on a visualization be recorded over time?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Two methods: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Data-agnostic:</a:t>
            </a:r>
          </a:p>
          <a:p>
            <a:pPr marL="1257300" lvl="2" indent="-342900" algn="l">
              <a:buFont typeface="Arial" panose="020B0604020202020204" pitchFamily="34" charset="0"/>
              <a:buChar char="•"/>
            </a:pPr>
            <a:r>
              <a:rPr lang="en-US" dirty="0"/>
              <a:t>No access to underlying data points</a:t>
            </a:r>
          </a:p>
          <a:p>
            <a:pPr marL="1257300" lvl="2" indent="-342900" algn="l">
              <a:buFont typeface="Arial" panose="020B0604020202020204" pitchFamily="34" charset="0"/>
              <a:buChar char="•"/>
            </a:pPr>
            <a:r>
              <a:rPr lang="en-US" dirty="0"/>
              <a:t>Only access to pixels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Data-aware:</a:t>
            </a:r>
          </a:p>
          <a:p>
            <a:pPr marL="1257300" lvl="2" indent="-342900" algn="l">
              <a:buFont typeface="Arial" panose="020B0604020202020204" pitchFamily="34" charset="0"/>
              <a:buChar char="•"/>
            </a:pPr>
            <a:r>
              <a:rPr lang="en-US" dirty="0"/>
              <a:t>Have direct access to data points</a:t>
            </a:r>
          </a:p>
          <a:p>
            <a:pPr marL="1257300" lvl="2" indent="-34290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1257300" lvl="2" indent="-34290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DD4176D-A0B3-5BFF-CC70-DBF84EA323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5435" y="3056059"/>
            <a:ext cx="1227890" cy="745882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EF6B0AF-AE75-9433-9413-D421D15A0978}"/>
              </a:ext>
            </a:extLst>
          </p:cNvPr>
          <p:cNvCxnSpPr>
            <a:cxnSpLocks/>
          </p:cNvCxnSpPr>
          <p:nvPr/>
        </p:nvCxnSpPr>
        <p:spPr>
          <a:xfrm>
            <a:off x="6306207" y="3426372"/>
            <a:ext cx="4593021" cy="1621558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EF9E3BC3-C021-AB53-59E0-B3BDF94A9C46}"/>
              </a:ext>
            </a:extLst>
          </p:cNvPr>
          <p:cNvSpPr/>
          <p:nvPr/>
        </p:nvSpPr>
        <p:spPr>
          <a:xfrm>
            <a:off x="9165021" y="2932386"/>
            <a:ext cx="220717" cy="220717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18E5121-69A3-1D59-E026-C54F6C034FB0}"/>
              </a:ext>
            </a:extLst>
          </p:cNvPr>
          <p:cNvSpPr/>
          <p:nvPr/>
        </p:nvSpPr>
        <p:spPr>
          <a:xfrm>
            <a:off x="10988565" y="4976649"/>
            <a:ext cx="220717" cy="220717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98A287D-8347-A6F9-823E-1D597B9C1768}"/>
              </a:ext>
            </a:extLst>
          </p:cNvPr>
          <p:cNvSpPr/>
          <p:nvPr/>
        </p:nvSpPr>
        <p:spPr>
          <a:xfrm>
            <a:off x="9963806" y="2932386"/>
            <a:ext cx="220717" cy="220717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5E4FE319-F2F8-2392-ABBA-3BAAD7EC9006}"/>
              </a:ext>
            </a:extLst>
          </p:cNvPr>
          <p:cNvSpPr/>
          <p:nvPr/>
        </p:nvSpPr>
        <p:spPr>
          <a:xfrm>
            <a:off x="9023130" y="3978165"/>
            <a:ext cx="220717" cy="220717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4E76F63-EE21-7425-57A5-DDD85388458A}"/>
              </a:ext>
            </a:extLst>
          </p:cNvPr>
          <p:cNvSpPr/>
          <p:nvPr/>
        </p:nvSpPr>
        <p:spPr>
          <a:xfrm>
            <a:off x="8677734" y="2463725"/>
            <a:ext cx="455754" cy="455754"/>
          </a:xfrm>
          <a:prstGeom prst="rect">
            <a:avLst/>
          </a:prstGeom>
          <a:solidFill>
            <a:srgbClr val="F3B3B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ysClr val="windowText" lastClr="000000"/>
                </a:solidFill>
              </a:rPr>
              <a:t>0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27EF1D6-E307-5606-14F6-AC54D66BB09D}"/>
              </a:ext>
            </a:extLst>
          </p:cNvPr>
          <p:cNvSpPr/>
          <p:nvPr/>
        </p:nvSpPr>
        <p:spPr>
          <a:xfrm>
            <a:off x="10294420" y="3034385"/>
            <a:ext cx="455754" cy="455754"/>
          </a:xfrm>
          <a:prstGeom prst="rect">
            <a:avLst/>
          </a:prstGeom>
          <a:solidFill>
            <a:srgbClr val="F3B3B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ysClr val="windowText" lastClr="000000"/>
                </a:solidFill>
              </a:rPr>
              <a:t>0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E3F16C9-3A92-14AE-B64D-947FA2E96993}"/>
              </a:ext>
            </a:extLst>
          </p:cNvPr>
          <p:cNvSpPr/>
          <p:nvPr/>
        </p:nvSpPr>
        <p:spPr>
          <a:xfrm>
            <a:off x="9309795" y="3978165"/>
            <a:ext cx="455754" cy="455754"/>
          </a:xfrm>
          <a:prstGeom prst="rect">
            <a:avLst/>
          </a:prstGeom>
          <a:solidFill>
            <a:srgbClr val="F3B3B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ysClr val="windowText" lastClr="000000"/>
                </a:solidFill>
              </a:rPr>
              <a:t>0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9D6AE96-A6D9-B816-D0F5-987F6110489C}"/>
              </a:ext>
            </a:extLst>
          </p:cNvPr>
          <p:cNvSpPr/>
          <p:nvPr/>
        </p:nvSpPr>
        <p:spPr>
          <a:xfrm>
            <a:off x="11201034" y="4520894"/>
            <a:ext cx="455754" cy="455754"/>
          </a:xfrm>
          <a:prstGeom prst="rect">
            <a:avLst/>
          </a:prstGeom>
          <a:solidFill>
            <a:srgbClr val="F3B3B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ysClr val="windowText" lastClr="000000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6601231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03AB17-01E5-C4CC-4D66-A10D721164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F08CC75B-57B0-FB32-EAF5-6BD87F640F95}"/>
              </a:ext>
            </a:extLst>
          </p:cNvPr>
          <p:cNvSpPr txBox="1">
            <a:spLocks/>
          </p:cNvSpPr>
          <p:nvPr/>
        </p:nvSpPr>
        <p:spPr>
          <a:xfrm>
            <a:off x="328246" y="12210"/>
            <a:ext cx="11527692" cy="7458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/>
              <a:t>Data Visualization Research</a:t>
            </a:r>
            <a:endParaRPr lang="en-PT" sz="4400" b="1" dirty="0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CB53F499-7BDC-264D-6187-CD36416E7F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8246" y="905934"/>
            <a:ext cx="11527692" cy="5605702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We now know the fundamentals and the tools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What is the cutting edge of data viz research?</a:t>
            </a:r>
            <a:endParaRPr lang="en-PT" dirty="0"/>
          </a:p>
        </p:txBody>
      </p:sp>
    </p:spTree>
    <p:extLst>
      <p:ext uri="{BB962C8B-B14F-4D97-AF65-F5344CB8AC3E}">
        <p14:creationId xmlns:p14="http://schemas.microsoft.com/office/powerpoint/2010/main" val="30301466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8561BC-8E76-6C2E-86AF-917DD6241A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7B99A97C-2AE7-BEC2-12A1-31C2280A0077}"/>
              </a:ext>
            </a:extLst>
          </p:cNvPr>
          <p:cNvSpPr txBox="1">
            <a:spLocks/>
          </p:cNvSpPr>
          <p:nvPr/>
        </p:nvSpPr>
        <p:spPr>
          <a:xfrm>
            <a:off x="328246" y="12210"/>
            <a:ext cx="11527692" cy="7458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/>
              <a:t>Attention-aware viz</a:t>
            </a:r>
            <a:endParaRPr lang="en-PT" sz="4400" b="1" dirty="0"/>
          </a:p>
        </p:txBody>
      </p:sp>
      <p:pic>
        <p:nvPicPr>
          <p:cNvPr id="5" name="Picture 4" descr="A graph with dots on it&#10;&#10;Description automatically generated">
            <a:extLst>
              <a:ext uri="{FF2B5EF4-FFF2-40B4-BE49-F238E27FC236}">
                <a16:creationId xmlns:a16="http://schemas.microsoft.com/office/drawing/2014/main" id="{CBB71DD5-B8EE-0CE3-6B46-3048430C65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3325" y="905934"/>
            <a:ext cx="5268675" cy="5210133"/>
          </a:xfrm>
          <a:prstGeom prst="rect">
            <a:avLst/>
          </a:prstGeom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28518C47-42A1-DCD1-1DDE-9D00EC2C0915}"/>
              </a:ext>
            </a:extLst>
          </p:cNvPr>
          <p:cNvSpPr txBox="1">
            <a:spLocks/>
          </p:cNvSpPr>
          <p:nvPr/>
        </p:nvSpPr>
        <p:spPr>
          <a:xfrm>
            <a:off x="328246" y="905934"/>
            <a:ext cx="5515506" cy="56057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How should a viewer’s attention on a visualization be recorded over time?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Two methods: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Data-agnostic:</a:t>
            </a:r>
          </a:p>
          <a:p>
            <a:pPr marL="1257300" lvl="2" indent="-342900" algn="l">
              <a:buFont typeface="Arial" panose="020B0604020202020204" pitchFamily="34" charset="0"/>
              <a:buChar char="•"/>
            </a:pPr>
            <a:r>
              <a:rPr lang="en-US" dirty="0"/>
              <a:t>No access to underlying data points</a:t>
            </a:r>
          </a:p>
          <a:p>
            <a:pPr marL="1257300" lvl="2" indent="-342900" algn="l">
              <a:buFont typeface="Arial" panose="020B0604020202020204" pitchFamily="34" charset="0"/>
              <a:buChar char="•"/>
            </a:pPr>
            <a:r>
              <a:rPr lang="en-US" dirty="0"/>
              <a:t>Only access to pixels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Data-aware:</a:t>
            </a:r>
          </a:p>
          <a:p>
            <a:pPr marL="1257300" lvl="2" indent="-342900" algn="l">
              <a:buFont typeface="Arial" panose="020B0604020202020204" pitchFamily="34" charset="0"/>
              <a:buChar char="•"/>
            </a:pPr>
            <a:r>
              <a:rPr lang="en-US" dirty="0"/>
              <a:t>Have direct access to data points</a:t>
            </a:r>
          </a:p>
          <a:p>
            <a:pPr marL="1257300" lvl="2" indent="-34290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1257300" lvl="2" indent="-34290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A25090F-62F3-A759-BAB7-7F50913937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5435" y="3056059"/>
            <a:ext cx="1227890" cy="745882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2B3C5F7-3C09-FEA3-5F50-2CB8EC799C80}"/>
              </a:ext>
            </a:extLst>
          </p:cNvPr>
          <p:cNvCxnSpPr>
            <a:cxnSpLocks/>
          </p:cNvCxnSpPr>
          <p:nvPr/>
        </p:nvCxnSpPr>
        <p:spPr>
          <a:xfrm>
            <a:off x="6306207" y="3426372"/>
            <a:ext cx="4593021" cy="1621558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45DAAF56-E901-A6B5-76E8-7C4730E1EF03}"/>
              </a:ext>
            </a:extLst>
          </p:cNvPr>
          <p:cNvSpPr/>
          <p:nvPr/>
        </p:nvSpPr>
        <p:spPr>
          <a:xfrm>
            <a:off x="9165021" y="2932386"/>
            <a:ext cx="220717" cy="220717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6FA298C4-CD69-31E6-9470-EA6A8FDC582C}"/>
              </a:ext>
            </a:extLst>
          </p:cNvPr>
          <p:cNvSpPr/>
          <p:nvPr/>
        </p:nvSpPr>
        <p:spPr>
          <a:xfrm>
            <a:off x="10988565" y="4976649"/>
            <a:ext cx="220717" cy="220717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2D31E66-9223-8472-D466-228AB631145A}"/>
              </a:ext>
            </a:extLst>
          </p:cNvPr>
          <p:cNvSpPr/>
          <p:nvPr/>
        </p:nvSpPr>
        <p:spPr>
          <a:xfrm>
            <a:off x="9963806" y="2932386"/>
            <a:ext cx="220717" cy="220717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C051C965-4342-D189-E26D-5916A93CD667}"/>
              </a:ext>
            </a:extLst>
          </p:cNvPr>
          <p:cNvSpPr/>
          <p:nvPr/>
        </p:nvSpPr>
        <p:spPr>
          <a:xfrm>
            <a:off x="9023130" y="3978165"/>
            <a:ext cx="220717" cy="220717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F6E4921-C32D-B23A-D4D3-2DB16295A8BF}"/>
              </a:ext>
            </a:extLst>
          </p:cNvPr>
          <p:cNvSpPr/>
          <p:nvPr/>
        </p:nvSpPr>
        <p:spPr>
          <a:xfrm>
            <a:off x="8677734" y="2463725"/>
            <a:ext cx="455754" cy="455754"/>
          </a:xfrm>
          <a:prstGeom prst="rect">
            <a:avLst/>
          </a:prstGeom>
          <a:solidFill>
            <a:srgbClr val="F3B3B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ysClr val="windowText" lastClr="000000"/>
                </a:solidFill>
              </a:rPr>
              <a:t>0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090D828-7820-C697-8E70-E95AAF4DA524}"/>
              </a:ext>
            </a:extLst>
          </p:cNvPr>
          <p:cNvSpPr/>
          <p:nvPr/>
        </p:nvSpPr>
        <p:spPr>
          <a:xfrm>
            <a:off x="10294420" y="3034385"/>
            <a:ext cx="455754" cy="455754"/>
          </a:xfrm>
          <a:prstGeom prst="rect">
            <a:avLst/>
          </a:prstGeom>
          <a:solidFill>
            <a:srgbClr val="F3B3B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ysClr val="windowText" lastClr="000000"/>
                </a:solidFill>
              </a:rPr>
              <a:t>0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F6F1AA5-99C7-6404-F095-04E86867B2A2}"/>
              </a:ext>
            </a:extLst>
          </p:cNvPr>
          <p:cNvSpPr/>
          <p:nvPr/>
        </p:nvSpPr>
        <p:spPr>
          <a:xfrm>
            <a:off x="9309795" y="3978165"/>
            <a:ext cx="455754" cy="455754"/>
          </a:xfrm>
          <a:prstGeom prst="rect">
            <a:avLst/>
          </a:prstGeom>
          <a:solidFill>
            <a:srgbClr val="F3B3B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ysClr val="windowText" lastClr="000000"/>
                </a:solidFill>
              </a:rPr>
              <a:t>0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9462F00-2F29-7976-4E1F-D1DA17BBE457}"/>
              </a:ext>
            </a:extLst>
          </p:cNvPr>
          <p:cNvSpPr/>
          <p:nvPr/>
        </p:nvSpPr>
        <p:spPr>
          <a:xfrm>
            <a:off x="11201034" y="4520894"/>
            <a:ext cx="455754" cy="455754"/>
          </a:xfrm>
          <a:prstGeom prst="rect">
            <a:avLst/>
          </a:prstGeom>
          <a:solidFill>
            <a:srgbClr val="F3B3B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ysClr val="windowText" lastClr="000000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5876307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D443BC-D93D-86AC-DE9E-B6282D9881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27963B76-47ED-3CDB-DB6D-02FD339A38D0}"/>
              </a:ext>
            </a:extLst>
          </p:cNvPr>
          <p:cNvSpPr txBox="1">
            <a:spLocks/>
          </p:cNvSpPr>
          <p:nvPr/>
        </p:nvSpPr>
        <p:spPr>
          <a:xfrm>
            <a:off x="328246" y="12210"/>
            <a:ext cx="11527692" cy="7458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/>
              <a:t>Attention-aware viz</a:t>
            </a:r>
            <a:endParaRPr lang="en-PT" sz="4400" b="1" dirty="0"/>
          </a:p>
        </p:txBody>
      </p:sp>
      <p:pic>
        <p:nvPicPr>
          <p:cNvPr id="5" name="Picture 4" descr="A graph with dots on it&#10;&#10;Description automatically generated">
            <a:extLst>
              <a:ext uri="{FF2B5EF4-FFF2-40B4-BE49-F238E27FC236}">
                <a16:creationId xmlns:a16="http://schemas.microsoft.com/office/drawing/2014/main" id="{238EABBC-98EF-57F0-8302-0FBD8DAE20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3325" y="905934"/>
            <a:ext cx="5268675" cy="5210133"/>
          </a:xfrm>
          <a:prstGeom prst="rect">
            <a:avLst/>
          </a:prstGeom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7BC799BA-6F4B-93E6-94F3-49D5DEF51712}"/>
              </a:ext>
            </a:extLst>
          </p:cNvPr>
          <p:cNvSpPr txBox="1">
            <a:spLocks/>
          </p:cNvSpPr>
          <p:nvPr/>
        </p:nvSpPr>
        <p:spPr>
          <a:xfrm>
            <a:off x="328246" y="905934"/>
            <a:ext cx="5515506" cy="56057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How should a viewer’s attention on a visualization be recorded over time?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Two methods: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Data-agnostic:</a:t>
            </a:r>
          </a:p>
          <a:p>
            <a:pPr marL="1257300" lvl="2" indent="-342900" algn="l">
              <a:buFont typeface="Arial" panose="020B0604020202020204" pitchFamily="34" charset="0"/>
              <a:buChar char="•"/>
            </a:pPr>
            <a:r>
              <a:rPr lang="en-US" dirty="0"/>
              <a:t>No access to underlying data points</a:t>
            </a:r>
          </a:p>
          <a:p>
            <a:pPr marL="1257300" lvl="2" indent="-342900" algn="l">
              <a:buFont typeface="Arial" panose="020B0604020202020204" pitchFamily="34" charset="0"/>
              <a:buChar char="•"/>
            </a:pPr>
            <a:r>
              <a:rPr lang="en-US" dirty="0"/>
              <a:t>Only access to pixels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Data-aware:</a:t>
            </a:r>
          </a:p>
          <a:p>
            <a:pPr marL="1257300" lvl="2" indent="-342900" algn="l">
              <a:buFont typeface="Arial" panose="020B0604020202020204" pitchFamily="34" charset="0"/>
              <a:buChar char="•"/>
            </a:pPr>
            <a:r>
              <a:rPr lang="en-US" dirty="0"/>
              <a:t>Have direct access to data points</a:t>
            </a:r>
          </a:p>
          <a:p>
            <a:pPr marL="1257300" lvl="2" indent="-34290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1257300" lvl="2" indent="-34290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8427AC7-3B2D-6735-442B-D240048184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5435" y="3056059"/>
            <a:ext cx="1227890" cy="745882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5426EF8-597F-2272-7145-819B2EF1797D}"/>
              </a:ext>
            </a:extLst>
          </p:cNvPr>
          <p:cNvCxnSpPr>
            <a:cxnSpLocks/>
          </p:cNvCxnSpPr>
          <p:nvPr/>
        </p:nvCxnSpPr>
        <p:spPr>
          <a:xfrm flipV="1">
            <a:off x="6306207" y="3153103"/>
            <a:ext cx="3657599" cy="273269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871326A9-B2C9-34D7-1030-DBAB8B7E06CA}"/>
              </a:ext>
            </a:extLst>
          </p:cNvPr>
          <p:cNvSpPr/>
          <p:nvPr/>
        </p:nvSpPr>
        <p:spPr>
          <a:xfrm>
            <a:off x="9165021" y="2932386"/>
            <a:ext cx="220717" cy="220717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ACB1ED2-A247-2375-DE0D-E0F0C2E49F2A}"/>
              </a:ext>
            </a:extLst>
          </p:cNvPr>
          <p:cNvSpPr/>
          <p:nvPr/>
        </p:nvSpPr>
        <p:spPr>
          <a:xfrm>
            <a:off x="10988565" y="4976649"/>
            <a:ext cx="220717" cy="220717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34891CB-8B12-25FC-891B-06B13D7F3307}"/>
              </a:ext>
            </a:extLst>
          </p:cNvPr>
          <p:cNvSpPr/>
          <p:nvPr/>
        </p:nvSpPr>
        <p:spPr>
          <a:xfrm>
            <a:off x="9963806" y="2932386"/>
            <a:ext cx="220717" cy="220717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DF4F6F80-0E33-1F0F-0564-3CF4C092F554}"/>
              </a:ext>
            </a:extLst>
          </p:cNvPr>
          <p:cNvSpPr/>
          <p:nvPr/>
        </p:nvSpPr>
        <p:spPr>
          <a:xfrm>
            <a:off x="9023130" y="3978165"/>
            <a:ext cx="220717" cy="220717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E40D35E-E5E4-03C9-B810-5ED2720BCCBB}"/>
              </a:ext>
            </a:extLst>
          </p:cNvPr>
          <p:cNvSpPr/>
          <p:nvPr/>
        </p:nvSpPr>
        <p:spPr>
          <a:xfrm>
            <a:off x="8677734" y="2463725"/>
            <a:ext cx="455754" cy="455754"/>
          </a:xfrm>
          <a:prstGeom prst="rect">
            <a:avLst/>
          </a:prstGeom>
          <a:solidFill>
            <a:srgbClr val="F3B3B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ysClr val="windowText" lastClr="000000"/>
                </a:solidFill>
              </a:rPr>
              <a:t>0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3E992CC-E62D-BEE4-51BC-9B3C1D07CF62}"/>
              </a:ext>
            </a:extLst>
          </p:cNvPr>
          <p:cNvSpPr/>
          <p:nvPr/>
        </p:nvSpPr>
        <p:spPr>
          <a:xfrm>
            <a:off x="10294420" y="3034385"/>
            <a:ext cx="455754" cy="455754"/>
          </a:xfrm>
          <a:prstGeom prst="rect">
            <a:avLst/>
          </a:prstGeom>
          <a:solidFill>
            <a:srgbClr val="F3B3B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8BA894E-D428-7D99-A5D0-32B8CA076AF7}"/>
              </a:ext>
            </a:extLst>
          </p:cNvPr>
          <p:cNvSpPr/>
          <p:nvPr/>
        </p:nvSpPr>
        <p:spPr>
          <a:xfrm>
            <a:off x="9309795" y="3978165"/>
            <a:ext cx="455754" cy="455754"/>
          </a:xfrm>
          <a:prstGeom prst="rect">
            <a:avLst/>
          </a:prstGeom>
          <a:solidFill>
            <a:srgbClr val="F3B3B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ysClr val="windowText" lastClr="000000"/>
                </a:solidFill>
              </a:rPr>
              <a:t>0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ABA7E17-561D-D83B-74A8-8B74A3D2CCFE}"/>
              </a:ext>
            </a:extLst>
          </p:cNvPr>
          <p:cNvSpPr/>
          <p:nvPr/>
        </p:nvSpPr>
        <p:spPr>
          <a:xfrm>
            <a:off x="11201034" y="4520894"/>
            <a:ext cx="455754" cy="455754"/>
          </a:xfrm>
          <a:prstGeom prst="rect">
            <a:avLst/>
          </a:prstGeom>
          <a:solidFill>
            <a:srgbClr val="F3B3B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ysClr val="windowText" lastClr="000000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6966214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45DD70-3008-A303-0581-00D7A3769D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234ADF78-8509-69A1-0879-F825B918A9AB}"/>
              </a:ext>
            </a:extLst>
          </p:cNvPr>
          <p:cNvSpPr txBox="1">
            <a:spLocks/>
          </p:cNvSpPr>
          <p:nvPr/>
        </p:nvSpPr>
        <p:spPr>
          <a:xfrm>
            <a:off x="328246" y="12210"/>
            <a:ext cx="11527692" cy="7458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/>
              <a:t>Attention-aware viz</a:t>
            </a:r>
            <a:endParaRPr lang="en-PT" sz="4400" b="1" dirty="0"/>
          </a:p>
        </p:txBody>
      </p:sp>
      <p:pic>
        <p:nvPicPr>
          <p:cNvPr id="5" name="Picture 4" descr="A graph with dots on it&#10;&#10;Description automatically generated">
            <a:extLst>
              <a:ext uri="{FF2B5EF4-FFF2-40B4-BE49-F238E27FC236}">
                <a16:creationId xmlns:a16="http://schemas.microsoft.com/office/drawing/2014/main" id="{B2E3AAE4-DC53-46AF-1825-1413D24DB1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3325" y="905934"/>
            <a:ext cx="5268675" cy="5210133"/>
          </a:xfrm>
          <a:prstGeom prst="rect">
            <a:avLst/>
          </a:prstGeom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ED79DC53-946E-1C6C-90B0-45063C27D965}"/>
              </a:ext>
            </a:extLst>
          </p:cNvPr>
          <p:cNvSpPr txBox="1">
            <a:spLocks/>
          </p:cNvSpPr>
          <p:nvPr/>
        </p:nvSpPr>
        <p:spPr>
          <a:xfrm>
            <a:off x="328246" y="905934"/>
            <a:ext cx="5515506" cy="56057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How should a viewer’s attention on a visualization be recorded over time?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Two methods: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Data-agnostic:</a:t>
            </a:r>
          </a:p>
          <a:p>
            <a:pPr marL="1257300" lvl="2" indent="-342900" algn="l">
              <a:buFont typeface="Arial" panose="020B0604020202020204" pitchFamily="34" charset="0"/>
              <a:buChar char="•"/>
            </a:pPr>
            <a:r>
              <a:rPr lang="en-US" dirty="0"/>
              <a:t>No access to underlying data points</a:t>
            </a:r>
          </a:p>
          <a:p>
            <a:pPr marL="1257300" lvl="2" indent="-342900" algn="l">
              <a:buFont typeface="Arial" panose="020B0604020202020204" pitchFamily="34" charset="0"/>
              <a:buChar char="•"/>
            </a:pPr>
            <a:r>
              <a:rPr lang="en-US" dirty="0"/>
              <a:t>Only access to pixels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Data-aware:</a:t>
            </a:r>
          </a:p>
          <a:p>
            <a:pPr marL="1257300" lvl="2" indent="-342900" algn="l">
              <a:buFont typeface="Arial" panose="020B0604020202020204" pitchFamily="34" charset="0"/>
              <a:buChar char="•"/>
            </a:pPr>
            <a:r>
              <a:rPr lang="en-US" dirty="0"/>
              <a:t>Have direct access to data points</a:t>
            </a:r>
          </a:p>
          <a:p>
            <a:pPr marL="1257300" lvl="2" indent="-34290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1257300" lvl="2" indent="-34290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8311475-965A-67F7-CC6F-1AF33F434C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5435" y="3056059"/>
            <a:ext cx="1227890" cy="745882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4D2A354-CC2A-43E3-EB49-C2EA51986466}"/>
              </a:ext>
            </a:extLst>
          </p:cNvPr>
          <p:cNvCxnSpPr>
            <a:cxnSpLocks/>
          </p:cNvCxnSpPr>
          <p:nvPr/>
        </p:nvCxnSpPr>
        <p:spPr>
          <a:xfrm flipV="1">
            <a:off x="6306207" y="3153103"/>
            <a:ext cx="3657599" cy="273269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64B5B038-34CF-CE22-EC20-6FFCD03A2DA0}"/>
              </a:ext>
            </a:extLst>
          </p:cNvPr>
          <p:cNvSpPr/>
          <p:nvPr/>
        </p:nvSpPr>
        <p:spPr>
          <a:xfrm>
            <a:off x="9165021" y="2932386"/>
            <a:ext cx="220717" cy="220717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A37F73F-34CC-5819-3B06-D04E0B86966A}"/>
              </a:ext>
            </a:extLst>
          </p:cNvPr>
          <p:cNvSpPr/>
          <p:nvPr/>
        </p:nvSpPr>
        <p:spPr>
          <a:xfrm>
            <a:off x="10988565" y="4976649"/>
            <a:ext cx="220717" cy="220717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DA62D95-33DF-2F23-D88F-064AD4BB99CD}"/>
              </a:ext>
            </a:extLst>
          </p:cNvPr>
          <p:cNvSpPr/>
          <p:nvPr/>
        </p:nvSpPr>
        <p:spPr>
          <a:xfrm>
            <a:off x="9963806" y="2932386"/>
            <a:ext cx="220717" cy="220717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4F8AD2D-5540-3137-4EFE-553EB75442E1}"/>
              </a:ext>
            </a:extLst>
          </p:cNvPr>
          <p:cNvSpPr/>
          <p:nvPr/>
        </p:nvSpPr>
        <p:spPr>
          <a:xfrm>
            <a:off x="9023130" y="3978165"/>
            <a:ext cx="220717" cy="220717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664B567-B99E-0899-0B33-F6B2405C85B3}"/>
              </a:ext>
            </a:extLst>
          </p:cNvPr>
          <p:cNvSpPr/>
          <p:nvPr/>
        </p:nvSpPr>
        <p:spPr>
          <a:xfrm>
            <a:off x="8677734" y="2463725"/>
            <a:ext cx="455754" cy="455754"/>
          </a:xfrm>
          <a:prstGeom prst="rect">
            <a:avLst/>
          </a:prstGeom>
          <a:solidFill>
            <a:srgbClr val="F3B3B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ysClr val="windowText" lastClr="000000"/>
                </a:solidFill>
              </a:rPr>
              <a:t>0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6AD70B2-DF5C-4E92-9861-F744457F2610}"/>
              </a:ext>
            </a:extLst>
          </p:cNvPr>
          <p:cNvSpPr/>
          <p:nvPr/>
        </p:nvSpPr>
        <p:spPr>
          <a:xfrm>
            <a:off x="10294420" y="3034385"/>
            <a:ext cx="455754" cy="455754"/>
          </a:xfrm>
          <a:prstGeom prst="rect">
            <a:avLst/>
          </a:prstGeom>
          <a:solidFill>
            <a:srgbClr val="F3B3B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ysClr val="windowText" lastClr="000000"/>
                </a:solidFill>
              </a:rPr>
              <a:t>2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17946D8-2104-2478-6544-5DB80599A7D8}"/>
              </a:ext>
            </a:extLst>
          </p:cNvPr>
          <p:cNvSpPr/>
          <p:nvPr/>
        </p:nvSpPr>
        <p:spPr>
          <a:xfrm>
            <a:off x="9309795" y="3978165"/>
            <a:ext cx="455754" cy="455754"/>
          </a:xfrm>
          <a:prstGeom prst="rect">
            <a:avLst/>
          </a:prstGeom>
          <a:solidFill>
            <a:srgbClr val="F3B3B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ysClr val="windowText" lastClr="000000"/>
                </a:solidFill>
              </a:rPr>
              <a:t>0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36CA932-7DDD-B1BC-A596-2CAB6F700484}"/>
              </a:ext>
            </a:extLst>
          </p:cNvPr>
          <p:cNvSpPr/>
          <p:nvPr/>
        </p:nvSpPr>
        <p:spPr>
          <a:xfrm>
            <a:off x="11201034" y="4520894"/>
            <a:ext cx="455754" cy="455754"/>
          </a:xfrm>
          <a:prstGeom prst="rect">
            <a:avLst/>
          </a:prstGeom>
          <a:solidFill>
            <a:srgbClr val="F3B3B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ysClr val="windowText" lastClr="000000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2218079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796667-1215-E0E3-5C04-8BA97457FC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A0A1CA9F-6B3D-41C9-6554-9317BB4239FF}"/>
              </a:ext>
            </a:extLst>
          </p:cNvPr>
          <p:cNvSpPr txBox="1">
            <a:spLocks/>
          </p:cNvSpPr>
          <p:nvPr/>
        </p:nvSpPr>
        <p:spPr>
          <a:xfrm>
            <a:off x="328246" y="12210"/>
            <a:ext cx="11527692" cy="7458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/>
              <a:t>Attention-aware viz</a:t>
            </a:r>
            <a:endParaRPr lang="en-PT" sz="4400" b="1" dirty="0"/>
          </a:p>
        </p:txBody>
      </p:sp>
      <p:pic>
        <p:nvPicPr>
          <p:cNvPr id="5" name="Picture 4" descr="A graph with dots on it&#10;&#10;Description automatically generated">
            <a:extLst>
              <a:ext uri="{FF2B5EF4-FFF2-40B4-BE49-F238E27FC236}">
                <a16:creationId xmlns:a16="http://schemas.microsoft.com/office/drawing/2014/main" id="{37E93000-0B7D-2D05-498E-9990DFD72A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3325" y="905934"/>
            <a:ext cx="5268675" cy="5210133"/>
          </a:xfrm>
          <a:prstGeom prst="rect">
            <a:avLst/>
          </a:prstGeom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33B95D6D-AEE4-B83A-2003-ACEAB03732D4}"/>
              </a:ext>
            </a:extLst>
          </p:cNvPr>
          <p:cNvSpPr txBox="1">
            <a:spLocks/>
          </p:cNvSpPr>
          <p:nvPr/>
        </p:nvSpPr>
        <p:spPr>
          <a:xfrm>
            <a:off x="328246" y="905934"/>
            <a:ext cx="5515506" cy="56057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How should a viewer’s attention on a visualization be recorded over time?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Two methods: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Data-agnostic:</a:t>
            </a:r>
          </a:p>
          <a:p>
            <a:pPr marL="1257300" lvl="2" indent="-342900" algn="l">
              <a:buFont typeface="Arial" panose="020B0604020202020204" pitchFamily="34" charset="0"/>
              <a:buChar char="•"/>
            </a:pPr>
            <a:r>
              <a:rPr lang="en-US" dirty="0"/>
              <a:t>No access to underlying data points</a:t>
            </a:r>
          </a:p>
          <a:p>
            <a:pPr marL="1257300" lvl="2" indent="-342900" algn="l">
              <a:buFont typeface="Arial" panose="020B0604020202020204" pitchFamily="34" charset="0"/>
              <a:buChar char="•"/>
            </a:pPr>
            <a:r>
              <a:rPr lang="en-US" dirty="0"/>
              <a:t>Only access to pixels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Data-aware:</a:t>
            </a:r>
          </a:p>
          <a:p>
            <a:pPr marL="1257300" lvl="2" indent="-342900" algn="l">
              <a:buFont typeface="Arial" panose="020B0604020202020204" pitchFamily="34" charset="0"/>
              <a:buChar char="•"/>
            </a:pPr>
            <a:r>
              <a:rPr lang="en-US" dirty="0"/>
              <a:t>Have direct access to data points</a:t>
            </a:r>
          </a:p>
          <a:p>
            <a:pPr marL="1257300" lvl="2" indent="-34290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1257300" lvl="2" indent="-34290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1E2B722-A3E8-9C37-614B-208F9655FD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5435" y="3056059"/>
            <a:ext cx="1227890" cy="745882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59B5C3B-E8C1-C82C-F103-F1C8EBB203C9}"/>
              </a:ext>
            </a:extLst>
          </p:cNvPr>
          <p:cNvCxnSpPr>
            <a:cxnSpLocks/>
          </p:cNvCxnSpPr>
          <p:nvPr/>
        </p:nvCxnSpPr>
        <p:spPr>
          <a:xfrm flipV="1">
            <a:off x="6306207" y="3153103"/>
            <a:ext cx="3657599" cy="273269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986F0E3E-E23B-59A8-C8D5-720B1A7051D4}"/>
              </a:ext>
            </a:extLst>
          </p:cNvPr>
          <p:cNvSpPr/>
          <p:nvPr/>
        </p:nvSpPr>
        <p:spPr>
          <a:xfrm>
            <a:off x="9165021" y="2932386"/>
            <a:ext cx="220717" cy="220717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DDCF7A87-D72C-331B-080D-AE9331810A5B}"/>
              </a:ext>
            </a:extLst>
          </p:cNvPr>
          <p:cNvSpPr/>
          <p:nvPr/>
        </p:nvSpPr>
        <p:spPr>
          <a:xfrm>
            <a:off x="10988565" y="4976649"/>
            <a:ext cx="220717" cy="220717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04D794A-1535-59AA-C746-5E49BD34455A}"/>
              </a:ext>
            </a:extLst>
          </p:cNvPr>
          <p:cNvSpPr/>
          <p:nvPr/>
        </p:nvSpPr>
        <p:spPr>
          <a:xfrm>
            <a:off x="9963806" y="2932386"/>
            <a:ext cx="220717" cy="220717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66062F5-E627-A79E-0B5D-26DDCC9DFA94}"/>
              </a:ext>
            </a:extLst>
          </p:cNvPr>
          <p:cNvSpPr/>
          <p:nvPr/>
        </p:nvSpPr>
        <p:spPr>
          <a:xfrm>
            <a:off x="9023130" y="3978165"/>
            <a:ext cx="220717" cy="220717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74966F3-4A55-D5EF-567C-75A99F0D7D48}"/>
              </a:ext>
            </a:extLst>
          </p:cNvPr>
          <p:cNvSpPr/>
          <p:nvPr/>
        </p:nvSpPr>
        <p:spPr>
          <a:xfrm>
            <a:off x="8677734" y="2463725"/>
            <a:ext cx="455754" cy="455754"/>
          </a:xfrm>
          <a:prstGeom prst="rect">
            <a:avLst/>
          </a:prstGeom>
          <a:solidFill>
            <a:srgbClr val="F3B3B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ysClr val="windowText" lastClr="000000"/>
                </a:solidFill>
              </a:rPr>
              <a:t>0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5B6B66B-9B79-B670-CC6F-96C1CA133735}"/>
              </a:ext>
            </a:extLst>
          </p:cNvPr>
          <p:cNvSpPr/>
          <p:nvPr/>
        </p:nvSpPr>
        <p:spPr>
          <a:xfrm>
            <a:off x="10294420" y="3034385"/>
            <a:ext cx="455754" cy="455754"/>
          </a:xfrm>
          <a:prstGeom prst="rect">
            <a:avLst/>
          </a:prstGeom>
          <a:solidFill>
            <a:srgbClr val="F3B3B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5F13AEA-4D12-D9A1-46BB-AF1CBEA48828}"/>
              </a:ext>
            </a:extLst>
          </p:cNvPr>
          <p:cNvSpPr/>
          <p:nvPr/>
        </p:nvSpPr>
        <p:spPr>
          <a:xfrm>
            <a:off x="9309795" y="3978165"/>
            <a:ext cx="455754" cy="455754"/>
          </a:xfrm>
          <a:prstGeom prst="rect">
            <a:avLst/>
          </a:prstGeom>
          <a:solidFill>
            <a:srgbClr val="F3B3B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ysClr val="windowText" lastClr="000000"/>
                </a:solidFill>
              </a:rPr>
              <a:t>0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4D7834A-C920-42A2-3E6D-C965D109E8F8}"/>
              </a:ext>
            </a:extLst>
          </p:cNvPr>
          <p:cNvSpPr/>
          <p:nvPr/>
        </p:nvSpPr>
        <p:spPr>
          <a:xfrm>
            <a:off x="11201034" y="4520894"/>
            <a:ext cx="455754" cy="455754"/>
          </a:xfrm>
          <a:prstGeom prst="rect">
            <a:avLst/>
          </a:prstGeom>
          <a:solidFill>
            <a:srgbClr val="F3B3B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ysClr val="windowText" lastClr="000000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6297057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2F05C9-AEF2-9AA3-10E5-8A540B0616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83BC2FC2-0768-B5DF-97EA-34BC32D37255}"/>
              </a:ext>
            </a:extLst>
          </p:cNvPr>
          <p:cNvSpPr txBox="1">
            <a:spLocks/>
          </p:cNvSpPr>
          <p:nvPr/>
        </p:nvSpPr>
        <p:spPr>
          <a:xfrm>
            <a:off x="328246" y="12210"/>
            <a:ext cx="11527692" cy="7458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/>
              <a:t>Attention-aware viz</a:t>
            </a:r>
            <a:endParaRPr lang="en-PT" sz="4400" b="1" dirty="0"/>
          </a:p>
        </p:txBody>
      </p:sp>
      <p:pic>
        <p:nvPicPr>
          <p:cNvPr id="5" name="Picture 4" descr="A graph with dots on it&#10;&#10;Description automatically generated">
            <a:extLst>
              <a:ext uri="{FF2B5EF4-FFF2-40B4-BE49-F238E27FC236}">
                <a16:creationId xmlns:a16="http://schemas.microsoft.com/office/drawing/2014/main" id="{7A665667-C416-F060-7130-E3188EAD0C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3325" y="905934"/>
            <a:ext cx="5268675" cy="5210133"/>
          </a:xfrm>
          <a:prstGeom prst="rect">
            <a:avLst/>
          </a:prstGeom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661BCBEA-B187-5E01-6BA9-2776BA9BEDE0}"/>
              </a:ext>
            </a:extLst>
          </p:cNvPr>
          <p:cNvSpPr txBox="1">
            <a:spLocks/>
          </p:cNvSpPr>
          <p:nvPr/>
        </p:nvSpPr>
        <p:spPr>
          <a:xfrm>
            <a:off x="328246" y="905934"/>
            <a:ext cx="5515506" cy="56057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How should a viewer’s attention on a visualization be recorded over time?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Two methods: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Data-agnostic:</a:t>
            </a:r>
          </a:p>
          <a:p>
            <a:pPr marL="1257300" lvl="2" indent="-342900" algn="l">
              <a:buFont typeface="Arial" panose="020B0604020202020204" pitchFamily="34" charset="0"/>
              <a:buChar char="•"/>
            </a:pPr>
            <a:r>
              <a:rPr lang="en-US" dirty="0"/>
              <a:t>No access to underlying data points</a:t>
            </a:r>
          </a:p>
          <a:p>
            <a:pPr marL="1257300" lvl="2" indent="-342900" algn="l">
              <a:buFont typeface="Arial" panose="020B0604020202020204" pitchFamily="34" charset="0"/>
              <a:buChar char="•"/>
            </a:pPr>
            <a:r>
              <a:rPr lang="en-US" dirty="0"/>
              <a:t>Only access to pixels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Data-aware:</a:t>
            </a:r>
          </a:p>
          <a:p>
            <a:pPr marL="1257300" lvl="2" indent="-342900" algn="l">
              <a:buFont typeface="Arial" panose="020B0604020202020204" pitchFamily="34" charset="0"/>
              <a:buChar char="•"/>
            </a:pPr>
            <a:r>
              <a:rPr lang="en-US" dirty="0"/>
              <a:t>Have direct access to data points</a:t>
            </a:r>
          </a:p>
          <a:p>
            <a:pPr marL="1257300" lvl="2" indent="-34290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1257300" lvl="2" indent="-34290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0529FA9-68B9-324F-29F3-AC3CF32A7B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5435" y="3056059"/>
            <a:ext cx="1227890" cy="745882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B31FE45-EAC8-9021-9094-90D0A452ED71}"/>
              </a:ext>
            </a:extLst>
          </p:cNvPr>
          <p:cNvCxnSpPr>
            <a:cxnSpLocks/>
          </p:cNvCxnSpPr>
          <p:nvPr/>
        </p:nvCxnSpPr>
        <p:spPr>
          <a:xfrm flipV="1">
            <a:off x="6306207" y="2777319"/>
            <a:ext cx="2305530" cy="649053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ECE6E03C-8716-7AB9-318C-C00A06951D08}"/>
              </a:ext>
            </a:extLst>
          </p:cNvPr>
          <p:cNvSpPr/>
          <p:nvPr/>
        </p:nvSpPr>
        <p:spPr>
          <a:xfrm>
            <a:off x="9165021" y="2932386"/>
            <a:ext cx="220717" cy="220717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37C5C4C-1F50-CE33-FC90-155F07835273}"/>
              </a:ext>
            </a:extLst>
          </p:cNvPr>
          <p:cNvSpPr/>
          <p:nvPr/>
        </p:nvSpPr>
        <p:spPr>
          <a:xfrm>
            <a:off x="10988565" y="4976649"/>
            <a:ext cx="220717" cy="220717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0293BE3-5F5C-F7F9-E979-5332B8CC44F7}"/>
              </a:ext>
            </a:extLst>
          </p:cNvPr>
          <p:cNvSpPr/>
          <p:nvPr/>
        </p:nvSpPr>
        <p:spPr>
          <a:xfrm>
            <a:off x="9963806" y="2932386"/>
            <a:ext cx="220717" cy="220717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B0B6255-1EBB-CA72-3BC1-419B69B75246}"/>
              </a:ext>
            </a:extLst>
          </p:cNvPr>
          <p:cNvSpPr/>
          <p:nvPr/>
        </p:nvSpPr>
        <p:spPr>
          <a:xfrm>
            <a:off x="9023130" y="3978165"/>
            <a:ext cx="220717" cy="220717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DE8C168-4ABD-1660-E353-C1A7970D7CBF}"/>
              </a:ext>
            </a:extLst>
          </p:cNvPr>
          <p:cNvSpPr/>
          <p:nvPr/>
        </p:nvSpPr>
        <p:spPr>
          <a:xfrm>
            <a:off x="8677734" y="2463725"/>
            <a:ext cx="455754" cy="455754"/>
          </a:xfrm>
          <a:prstGeom prst="rect">
            <a:avLst/>
          </a:prstGeom>
          <a:solidFill>
            <a:srgbClr val="F3B3B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0E6B6B9-E1A5-2AD0-5D5F-127365475D66}"/>
              </a:ext>
            </a:extLst>
          </p:cNvPr>
          <p:cNvSpPr/>
          <p:nvPr/>
        </p:nvSpPr>
        <p:spPr>
          <a:xfrm>
            <a:off x="10294420" y="3034385"/>
            <a:ext cx="455754" cy="455754"/>
          </a:xfrm>
          <a:prstGeom prst="rect">
            <a:avLst/>
          </a:prstGeom>
          <a:solidFill>
            <a:srgbClr val="F3B3B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DA78061-F377-E3E3-F762-CE37611BF48F}"/>
              </a:ext>
            </a:extLst>
          </p:cNvPr>
          <p:cNvSpPr/>
          <p:nvPr/>
        </p:nvSpPr>
        <p:spPr>
          <a:xfrm>
            <a:off x="9309795" y="3978165"/>
            <a:ext cx="455754" cy="455754"/>
          </a:xfrm>
          <a:prstGeom prst="rect">
            <a:avLst/>
          </a:prstGeom>
          <a:solidFill>
            <a:srgbClr val="F3B3B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ysClr val="windowText" lastClr="000000"/>
                </a:solidFill>
              </a:rPr>
              <a:t>0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0093D72-B539-C136-7604-8CAF1924CC11}"/>
              </a:ext>
            </a:extLst>
          </p:cNvPr>
          <p:cNvSpPr/>
          <p:nvPr/>
        </p:nvSpPr>
        <p:spPr>
          <a:xfrm>
            <a:off x="11201034" y="4520894"/>
            <a:ext cx="455754" cy="455754"/>
          </a:xfrm>
          <a:prstGeom prst="rect">
            <a:avLst/>
          </a:prstGeom>
          <a:solidFill>
            <a:srgbClr val="F3B3B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ysClr val="windowText" lastClr="000000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6137176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BB6D5E-F90E-F698-4AA1-DECB3C44CA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2BA1730B-3387-C412-F2F7-CC932261A65A}"/>
              </a:ext>
            </a:extLst>
          </p:cNvPr>
          <p:cNvSpPr txBox="1">
            <a:spLocks/>
          </p:cNvSpPr>
          <p:nvPr/>
        </p:nvSpPr>
        <p:spPr>
          <a:xfrm>
            <a:off x="328246" y="12210"/>
            <a:ext cx="11527692" cy="7458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/>
              <a:t>Attention-aware viz</a:t>
            </a:r>
            <a:endParaRPr lang="en-PT" sz="4400" b="1" dirty="0"/>
          </a:p>
        </p:txBody>
      </p:sp>
      <p:pic>
        <p:nvPicPr>
          <p:cNvPr id="5" name="Picture 4" descr="A graph with dots on it&#10;&#10;Description automatically generated">
            <a:extLst>
              <a:ext uri="{FF2B5EF4-FFF2-40B4-BE49-F238E27FC236}">
                <a16:creationId xmlns:a16="http://schemas.microsoft.com/office/drawing/2014/main" id="{BF3C3E22-42E1-4BB3-D608-BAA97BA64C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3325" y="905934"/>
            <a:ext cx="5268675" cy="5210133"/>
          </a:xfrm>
          <a:prstGeom prst="rect">
            <a:avLst/>
          </a:prstGeom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AC0546F8-5C9E-C946-3D99-FF845E1F92BF}"/>
              </a:ext>
            </a:extLst>
          </p:cNvPr>
          <p:cNvSpPr txBox="1">
            <a:spLocks/>
          </p:cNvSpPr>
          <p:nvPr/>
        </p:nvSpPr>
        <p:spPr>
          <a:xfrm>
            <a:off x="328246" y="905934"/>
            <a:ext cx="5515506" cy="56057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How should a visualization be modified to display the viewer’s attention over time? </a:t>
            </a:r>
            <a:endParaRPr lang="en-PT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Four methods: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Modify marks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1257300" lvl="2" indent="-34290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1257300" lvl="2" indent="-34290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FFAAFA8-BF15-314B-A843-43EEC5B79A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5435" y="3056059"/>
            <a:ext cx="1227890" cy="745882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EFA70F35-605A-8778-D76C-F954E0E12BBA}"/>
              </a:ext>
            </a:extLst>
          </p:cNvPr>
          <p:cNvSpPr/>
          <p:nvPr/>
        </p:nvSpPr>
        <p:spPr>
          <a:xfrm>
            <a:off x="9165021" y="2932386"/>
            <a:ext cx="220717" cy="220717"/>
          </a:xfrm>
          <a:prstGeom prst="ellipse">
            <a:avLst/>
          </a:prstGeom>
          <a:noFill/>
          <a:ln w="571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3123F60-C99F-28D0-D0BB-6938502F0EF5}"/>
              </a:ext>
            </a:extLst>
          </p:cNvPr>
          <p:cNvSpPr/>
          <p:nvPr/>
        </p:nvSpPr>
        <p:spPr>
          <a:xfrm>
            <a:off x="10988565" y="4976649"/>
            <a:ext cx="220717" cy="220717"/>
          </a:xfrm>
          <a:prstGeom prst="ellipse">
            <a:avLst/>
          </a:prstGeom>
          <a:solidFill>
            <a:srgbClr val="FF0000"/>
          </a:solidFill>
          <a:ln w="571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96E67BE-79C2-9233-42EA-2E50FDFA5AF2}"/>
              </a:ext>
            </a:extLst>
          </p:cNvPr>
          <p:cNvSpPr/>
          <p:nvPr/>
        </p:nvSpPr>
        <p:spPr>
          <a:xfrm>
            <a:off x="9963806" y="2932386"/>
            <a:ext cx="220717" cy="220717"/>
          </a:xfrm>
          <a:prstGeom prst="ellipse">
            <a:avLst/>
          </a:prstGeom>
          <a:solidFill>
            <a:srgbClr val="F3B3B3"/>
          </a:solidFill>
          <a:ln w="571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B181611-7459-B31C-1342-362F12DC382D}"/>
              </a:ext>
            </a:extLst>
          </p:cNvPr>
          <p:cNvSpPr/>
          <p:nvPr/>
        </p:nvSpPr>
        <p:spPr>
          <a:xfrm>
            <a:off x="9023130" y="3978165"/>
            <a:ext cx="220717" cy="220717"/>
          </a:xfrm>
          <a:prstGeom prst="ellipse">
            <a:avLst/>
          </a:prstGeom>
          <a:noFill/>
          <a:ln w="571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74E8F0B-C535-B3D5-88A4-7B9EC550BC4A}"/>
              </a:ext>
            </a:extLst>
          </p:cNvPr>
          <p:cNvSpPr/>
          <p:nvPr/>
        </p:nvSpPr>
        <p:spPr>
          <a:xfrm>
            <a:off x="8677734" y="2463725"/>
            <a:ext cx="455754" cy="455754"/>
          </a:xfrm>
          <a:prstGeom prst="rect">
            <a:avLst/>
          </a:prstGeom>
          <a:solidFill>
            <a:srgbClr val="F3B3B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ysClr val="windowText" lastClr="000000"/>
                </a:solidFill>
              </a:rPr>
              <a:t>0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DBB9983-D4E8-6FDE-1473-358C41EC2BE0}"/>
              </a:ext>
            </a:extLst>
          </p:cNvPr>
          <p:cNvSpPr/>
          <p:nvPr/>
        </p:nvSpPr>
        <p:spPr>
          <a:xfrm>
            <a:off x="10294420" y="3034385"/>
            <a:ext cx="455754" cy="455754"/>
          </a:xfrm>
          <a:prstGeom prst="rect">
            <a:avLst/>
          </a:prstGeom>
          <a:solidFill>
            <a:srgbClr val="F3B3B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B653B81-8F6F-415F-C92B-539F116ED7ED}"/>
              </a:ext>
            </a:extLst>
          </p:cNvPr>
          <p:cNvSpPr/>
          <p:nvPr/>
        </p:nvSpPr>
        <p:spPr>
          <a:xfrm>
            <a:off x="9309795" y="3978165"/>
            <a:ext cx="455754" cy="455754"/>
          </a:xfrm>
          <a:prstGeom prst="rect">
            <a:avLst/>
          </a:prstGeom>
          <a:solidFill>
            <a:srgbClr val="F3B3B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ysClr val="windowText" lastClr="000000"/>
                </a:solidFill>
              </a:rPr>
              <a:t>0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0A7D0FF-3023-24B6-1F39-726121D01637}"/>
              </a:ext>
            </a:extLst>
          </p:cNvPr>
          <p:cNvSpPr/>
          <p:nvPr/>
        </p:nvSpPr>
        <p:spPr>
          <a:xfrm>
            <a:off x="11201034" y="4520894"/>
            <a:ext cx="455754" cy="455754"/>
          </a:xfrm>
          <a:prstGeom prst="rect">
            <a:avLst/>
          </a:prstGeom>
          <a:solidFill>
            <a:srgbClr val="F3B3B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ysClr val="windowText" lastClr="000000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354019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3" grpId="0" animBg="1"/>
      <p:bldP spid="24" grpId="0" animBg="1"/>
      <p:bldP spid="25" grpId="0" animBg="1"/>
      <p:bldP spid="26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686A44-BCBF-8C24-2B7A-A7D58E02A6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AADD1E98-B25E-B4F6-0E42-A4883D46BE35}"/>
              </a:ext>
            </a:extLst>
          </p:cNvPr>
          <p:cNvSpPr txBox="1">
            <a:spLocks/>
          </p:cNvSpPr>
          <p:nvPr/>
        </p:nvSpPr>
        <p:spPr>
          <a:xfrm>
            <a:off x="328246" y="12210"/>
            <a:ext cx="11527692" cy="7458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/>
              <a:t>Attention-aware viz</a:t>
            </a:r>
            <a:endParaRPr lang="en-PT" sz="4400" b="1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6D55951E-88BE-5477-8B8E-56741C8C039A}"/>
              </a:ext>
            </a:extLst>
          </p:cNvPr>
          <p:cNvSpPr txBox="1">
            <a:spLocks/>
          </p:cNvSpPr>
          <p:nvPr/>
        </p:nvSpPr>
        <p:spPr>
          <a:xfrm>
            <a:off x="328246" y="905934"/>
            <a:ext cx="5515506" cy="56057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How should a visualization be modified to display the viewer’s attention over time? </a:t>
            </a:r>
            <a:endParaRPr lang="en-PT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Four methods: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Modify marks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Overlay heatmap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1257300" lvl="2" indent="-34290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1257300" lvl="2" indent="-34290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EB4ACA2-13A1-E126-367F-2A76337025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5435" y="3056059"/>
            <a:ext cx="1227890" cy="74588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AF065B8-88F2-606A-036B-75CD35B775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0841" y="758091"/>
            <a:ext cx="5311159" cy="5344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88245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17EF70-6940-99CD-35C3-6C3BDEACCD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D358137A-6E32-D777-700E-A508CC72BC95}"/>
              </a:ext>
            </a:extLst>
          </p:cNvPr>
          <p:cNvSpPr txBox="1">
            <a:spLocks/>
          </p:cNvSpPr>
          <p:nvPr/>
        </p:nvSpPr>
        <p:spPr>
          <a:xfrm>
            <a:off x="328246" y="12210"/>
            <a:ext cx="11527692" cy="7458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/>
              <a:t>Attention-aware viz</a:t>
            </a:r>
            <a:endParaRPr lang="en-PT" sz="4400" b="1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2AD0CFEF-2E8D-7901-39D0-687DB0C29DC5}"/>
              </a:ext>
            </a:extLst>
          </p:cNvPr>
          <p:cNvSpPr txBox="1">
            <a:spLocks/>
          </p:cNvSpPr>
          <p:nvPr/>
        </p:nvSpPr>
        <p:spPr>
          <a:xfrm>
            <a:off x="328246" y="905934"/>
            <a:ext cx="5515506" cy="56057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How should a visualization be modified to display the viewer’s attention over time? </a:t>
            </a:r>
            <a:endParaRPr lang="en-PT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Four methods: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Modify marks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Overlay heatmap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Border 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1257300" lvl="2" indent="-34290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1257300" lvl="2" indent="-34290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83E0041-2E1E-825A-84EC-27AEF88C83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5435" y="3056059"/>
            <a:ext cx="1227890" cy="74588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C37EC33-D715-6F19-CE49-402860793B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3325" y="385150"/>
            <a:ext cx="5174082" cy="49367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35B3280-B8C6-C2B0-5011-B420C836D5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1516" y="5282263"/>
            <a:ext cx="5391807" cy="1563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32879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333D4F-C247-F22D-FB95-85E599EF02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8FB3A5C2-50A5-075C-A0EC-9466624E39E0}"/>
              </a:ext>
            </a:extLst>
          </p:cNvPr>
          <p:cNvSpPr txBox="1">
            <a:spLocks/>
          </p:cNvSpPr>
          <p:nvPr/>
        </p:nvSpPr>
        <p:spPr>
          <a:xfrm>
            <a:off x="328246" y="12210"/>
            <a:ext cx="11527692" cy="7458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/>
              <a:t>Attention-aware viz</a:t>
            </a:r>
            <a:endParaRPr lang="en-PT" sz="4400" b="1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2E934404-D17D-9BEC-C969-07A8250235A5}"/>
              </a:ext>
            </a:extLst>
          </p:cNvPr>
          <p:cNvSpPr txBox="1">
            <a:spLocks/>
          </p:cNvSpPr>
          <p:nvPr/>
        </p:nvSpPr>
        <p:spPr>
          <a:xfrm>
            <a:off x="328246" y="905934"/>
            <a:ext cx="5515506" cy="56057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How should a visualization be modified to display the viewer’s attention over time? </a:t>
            </a:r>
            <a:endParaRPr lang="en-PT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Four methods: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Modify marks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Overlay heatmap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Border 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Mini-map 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1257300" lvl="2" indent="-34290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1257300" lvl="2" indent="-34290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4DA24F8-EE58-7BE9-5FE9-B7E47DB3A4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5435" y="3056059"/>
            <a:ext cx="1227890" cy="74588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E602C4E-A5E5-C28C-E05F-853D3532E3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3325" y="1152464"/>
            <a:ext cx="5195103" cy="5112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43137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5DC5D7-9E2B-8DCB-0531-751FBB1534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D9C3ADF-F4AF-28FB-AE02-BF31E21650C6}"/>
              </a:ext>
            </a:extLst>
          </p:cNvPr>
          <p:cNvSpPr txBox="1">
            <a:spLocks/>
          </p:cNvSpPr>
          <p:nvPr/>
        </p:nvSpPr>
        <p:spPr>
          <a:xfrm>
            <a:off x="328246" y="12210"/>
            <a:ext cx="11527692" cy="7458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/>
              <a:t>Attention-aware viz</a:t>
            </a:r>
            <a:endParaRPr lang="en-PT" sz="4400" b="1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09EBC985-2101-76B0-7A62-54E385D69C4B}"/>
              </a:ext>
            </a:extLst>
          </p:cNvPr>
          <p:cNvSpPr txBox="1">
            <a:spLocks/>
          </p:cNvSpPr>
          <p:nvPr/>
        </p:nvSpPr>
        <p:spPr>
          <a:xfrm>
            <a:off x="328246" y="905934"/>
            <a:ext cx="5515506" cy="56057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How should attention visualization be triggered?</a:t>
            </a:r>
            <a:endParaRPr lang="en-PT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Three methods: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Always on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Explicit triggering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Implicit triggering</a:t>
            </a:r>
          </a:p>
          <a:p>
            <a:pPr marL="1257300" lvl="2" indent="-342900" algn="l">
              <a:buFont typeface="Arial" panose="020B0604020202020204" pitchFamily="34" charset="0"/>
              <a:buChar char="•"/>
            </a:pPr>
            <a:r>
              <a:rPr lang="en-US" dirty="0"/>
              <a:t>Emphasis</a:t>
            </a:r>
          </a:p>
          <a:p>
            <a:pPr marL="1257300" lvl="2" indent="-342900" algn="l">
              <a:buFont typeface="Arial" panose="020B0604020202020204" pitchFamily="34" charset="0"/>
              <a:buChar char="•"/>
            </a:pPr>
            <a:r>
              <a:rPr lang="en-US" dirty="0"/>
              <a:t>De-emphasis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1257300" lvl="2" indent="-34290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1257300" lvl="2" indent="-34290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7698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>
          <a:extLst>
            <a:ext uri="{FF2B5EF4-FFF2-40B4-BE49-F238E27FC236}">
              <a16:creationId xmlns:a16="http://schemas.microsoft.com/office/drawing/2014/main" id="{8CB1C42B-0623-E0B8-79FC-62438B078F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8">
            <a:extLst>
              <a:ext uri="{FF2B5EF4-FFF2-40B4-BE49-F238E27FC236}">
                <a16:creationId xmlns:a16="http://schemas.microsoft.com/office/drawing/2014/main" id="{B613F061-63E7-56D6-D758-44632E9C4ED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06467" y="2365600"/>
            <a:ext cx="9778400" cy="2126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-US" sz="6000" b="1" dirty="0"/>
              <a:t>AI/Machine Learning</a:t>
            </a:r>
            <a:endParaRPr sz="6000" b="1" dirty="0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88CE3B4D-0A4C-2F2B-FD8E-4ED71FAFAF4C}"/>
              </a:ext>
            </a:extLst>
          </p:cNvPr>
          <p:cNvSpPr txBox="1">
            <a:spLocks/>
          </p:cNvSpPr>
          <p:nvPr/>
        </p:nvSpPr>
        <p:spPr>
          <a:xfrm>
            <a:off x="1523667" y="3871775"/>
            <a:ext cx="9144000" cy="131464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228600" lvl="0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685800" lvl="1" indent="-228600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2133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6097226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5D1011-F759-4C65-2077-BCE0926168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9FA24CD5-3CA8-2722-E1EA-38F26563ED2F}"/>
              </a:ext>
            </a:extLst>
          </p:cNvPr>
          <p:cNvSpPr txBox="1">
            <a:spLocks/>
          </p:cNvSpPr>
          <p:nvPr/>
        </p:nvSpPr>
        <p:spPr>
          <a:xfrm>
            <a:off x="328246" y="12210"/>
            <a:ext cx="11527692" cy="7458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/>
              <a:t>Attention-aware viz</a:t>
            </a:r>
            <a:endParaRPr lang="en-PT" sz="4400" b="1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3A8FA140-9FB8-B21D-3D96-B2D8594C5AC1}"/>
              </a:ext>
            </a:extLst>
          </p:cNvPr>
          <p:cNvSpPr txBox="1">
            <a:spLocks/>
          </p:cNvSpPr>
          <p:nvPr/>
        </p:nvSpPr>
        <p:spPr>
          <a:xfrm>
            <a:off x="328246" y="905934"/>
            <a:ext cx="4874375" cy="56057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Examples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1696C66-BA2E-540C-77BB-E327174318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7587" y="823741"/>
            <a:ext cx="9375228" cy="5770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5520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5407D3-4764-9EDC-2394-C65BB4282A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76DA7B4A-133D-57FF-807E-356CCA996C29}"/>
              </a:ext>
            </a:extLst>
          </p:cNvPr>
          <p:cNvSpPr txBox="1">
            <a:spLocks/>
          </p:cNvSpPr>
          <p:nvPr/>
        </p:nvSpPr>
        <p:spPr>
          <a:xfrm>
            <a:off x="328246" y="12210"/>
            <a:ext cx="11527692" cy="7458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/>
              <a:t>Attention-aware viz</a:t>
            </a:r>
            <a:endParaRPr lang="en-PT" sz="4400" b="1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7515C1E8-09AE-4B6C-E671-B27220C4B8E6}"/>
              </a:ext>
            </a:extLst>
          </p:cNvPr>
          <p:cNvSpPr txBox="1">
            <a:spLocks/>
          </p:cNvSpPr>
          <p:nvPr/>
        </p:nvSpPr>
        <p:spPr>
          <a:xfrm>
            <a:off x="328246" y="905934"/>
            <a:ext cx="11285685" cy="56057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b="1" dirty="0"/>
              <a:t>User study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Open-ended questions to encourage exploration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Participants assigned a random combination of: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Attention presentation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Triggering mechanism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Qualitative evaluation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Interviews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E403820-010B-4D36-F43B-7213947462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3969" y="2478966"/>
            <a:ext cx="8598031" cy="4180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463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7BC2BA-80F5-879A-A6DE-95BC2BA586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F6A75861-A6E9-145A-737C-09B25833A797}"/>
              </a:ext>
            </a:extLst>
          </p:cNvPr>
          <p:cNvSpPr txBox="1">
            <a:spLocks/>
          </p:cNvSpPr>
          <p:nvPr/>
        </p:nvSpPr>
        <p:spPr>
          <a:xfrm>
            <a:off x="328246" y="12210"/>
            <a:ext cx="11527692" cy="7458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/>
              <a:t>Attention-aware viz</a:t>
            </a:r>
            <a:endParaRPr lang="en-PT" sz="4400" b="1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6A1D7FB2-A9AD-681F-E8AB-2EDAB566FA8E}"/>
              </a:ext>
            </a:extLst>
          </p:cNvPr>
          <p:cNvSpPr txBox="1">
            <a:spLocks/>
          </p:cNvSpPr>
          <p:nvPr/>
        </p:nvSpPr>
        <p:spPr>
          <a:xfrm>
            <a:off x="328245" y="905934"/>
            <a:ext cx="8006457" cy="56057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b="1" dirty="0"/>
              <a:t>Results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Participants thought it was useful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Encouraged exploration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Design of the attention visualization and triggering method is important</a:t>
            </a:r>
          </a:p>
          <a:p>
            <a:pPr marL="1257300" lvl="2" indent="-342900" algn="l">
              <a:buFont typeface="Arial" panose="020B0604020202020204" pitchFamily="34" charset="0"/>
              <a:buChar char="•"/>
            </a:pPr>
            <a:r>
              <a:rPr lang="en-US" dirty="0"/>
              <a:t>Don’t want to be too distracting/obscure the data</a:t>
            </a:r>
          </a:p>
          <a:p>
            <a:pPr marL="1257300" lvl="2" indent="-342900" algn="l">
              <a:buFont typeface="Arial" panose="020B0604020202020204" pitchFamily="34" charset="0"/>
              <a:buChar char="•"/>
            </a:pPr>
            <a:r>
              <a:rPr lang="en-US" dirty="0"/>
              <a:t>Preferred explicit control over always-on 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Individual preference differences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405DDF-B784-A4FE-3C39-380C486AD2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5628" y="3845420"/>
            <a:ext cx="7432927" cy="1882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274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47C9C3AF-13AD-BAEA-C076-BE37068B00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5D1BA533-D8C5-9306-EA18-A12E159AB2D2}"/>
              </a:ext>
            </a:extLst>
          </p:cNvPr>
          <p:cNvSpPr txBox="1">
            <a:spLocks/>
          </p:cNvSpPr>
          <p:nvPr/>
        </p:nvSpPr>
        <p:spPr>
          <a:xfrm>
            <a:off x="328246" y="12210"/>
            <a:ext cx="11527692" cy="7458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/>
              <a:t>Embodied Data Selection in VR</a:t>
            </a:r>
            <a:endParaRPr lang="en-PT" sz="4400" b="1" dirty="0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D4544BC2-5FF1-EAB6-0776-D882DA54DB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8246" y="905934"/>
            <a:ext cx="11527692" cy="6043506"/>
          </a:xfrm>
        </p:spPr>
        <p:txBody>
          <a:bodyPr>
            <a:normAutofit fontScale="85000" lnSpcReduction="20000"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Many existing techniques for zoom/select-and-focus in 2D viz (show examples from class?)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Under-explored in 3D and </a:t>
            </a:r>
            <a:r>
              <a:rPr lang="en-US" dirty="0" err="1"/>
              <a:t>immserive</a:t>
            </a:r>
            <a:r>
              <a:rPr lang="en-US" dirty="0"/>
              <a:t> viz, though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Problem: data in a room-scale immersive viz is often out of reach. </a:t>
            </a:r>
            <a:r>
              <a:rPr lang="en-US" dirty="0" err="1"/>
              <a:t>Eg</a:t>
            </a:r>
            <a:r>
              <a:rPr lang="en-US" dirty="0"/>
              <a:t> you cant reach the front of the classroom without getting out of your seat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Solution: VR embodiment + extended virtual hand!</a:t>
            </a:r>
          </a:p>
          <a:p>
            <a:pPr marL="1257300" lvl="2" indent="-342900" algn="l">
              <a:buFont typeface="Arial" panose="020B0604020202020204" pitchFamily="34" charset="0"/>
              <a:buChar char="•"/>
            </a:pPr>
            <a:r>
              <a:rPr lang="en-US" dirty="0"/>
              <a:t>Direct manipulation: fist gesture </a:t>
            </a:r>
            <a:r>
              <a:rPr lang="en-US" dirty="0">
                <a:sym typeface="Wingdings" panose="05000000000000000000" pitchFamily="2" charset="2"/>
              </a:rPr>
              <a:t> gain scaling on arm reach, portal attached to virtual hand</a:t>
            </a:r>
          </a:p>
          <a:p>
            <a:pPr marL="1257300" lvl="2" indent="-342900" algn="l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Indirect manipulation: use joystick to control portal placement</a:t>
            </a:r>
          </a:p>
          <a:p>
            <a:pPr marL="1257300" lvl="2" indent="-342900" algn="l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Pilot study  direct manipulation was preferred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Does haptic feedback for touching data points help?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User study: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3D immersive viz. 10m (w) x 10m (h) x 8m (d)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Point selection task: interact with the highlighted point, 30x repetitions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Conditions: with and without portal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Measures: movements, fatigue, usability and preference questionnaires, general comments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Results: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Experiment 1: portal vs no portal</a:t>
            </a:r>
          </a:p>
          <a:p>
            <a:pPr marL="1257300" lvl="2" indent="-342900" algn="l">
              <a:buFont typeface="Arial" panose="020B0604020202020204" pitchFamily="34" charset="0"/>
              <a:buChar char="•"/>
            </a:pPr>
            <a:r>
              <a:rPr lang="en-US" dirty="0"/>
              <a:t>Similar completion time with and without portals</a:t>
            </a:r>
          </a:p>
          <a:p>
            <a:pPr marL="1257300" lvl="2" indent="-342900" algn="l">
              <a:buFont typeface="Arial" panose="020B0604020202020204" pitchFamily="34" charset="0"/>
              <a:buChar char="•"/>
            </a:pPr>
            <a:r>
              <a:rPr lang="en-US" dirty="0"/>
              <a:t>Shorter trajectory length with portals (less fatigue)</a:t>
            </a:r>
          </a:p>
          <a:p>
            <a:pPr marL="1257300" lvl="2" indent="-342900" algn="l">
              <a:buFont typeface="Arial" panose="020B0604020202020204" pitchFamily="34" charset="0"/>
              <a:buChar char="•"/>
            </a:pPr>
            <a:r>
              <a:rPr lang="en-US" dirty="0"/>
              <a:t>Fewer attempts with portals (higher success rate)</a:t>
            </a:r>
          </a:p>
          <a:p>
            <a:pPr marL="1257300" lvl="2" indent="-342900" algn="l">
              <a:buFont typeface="Arial" panose="020B0604020202020204" pitchFamily="34" charset="0"/>
              <a:buChar char="•"/>
            </a:pPr>
            <a:r>
              <a:rPr lang="en-US" dirty="0"/>
              <a:t>Lower fatigue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Experiment 2: haptics vs no haptics</a:t>
            </a:r>
          </a:p>
          <a:p>
            <a:pPr marL="1257300" lvl="2" indent="-342900" algn="l">
              <a:buFont typeface="Arial" panose="020B0604020202020204" pitchFamily="34" charset="0"/>
              <a:buChar char="•"/>
            </a:pPr>
            <a:r>
              <a:rPr lang="en-US" dirty="0"/>
              <a:t>Similar results for haptics and no-haptics conditions</a:t>
            </a:r>
          </a:p>
          <a:p>
            <a:pPr marL="1257300" lvl="2" indent="-342900" algn="l">
              <a:buFont typeface="Arial" panose="020B0604020202020204" pitchFamily="34" charset="0"/>
              <a:buChar char="•"/>
            </a:pPr>
            <a:r>
              <a:rPr lang="en-US" dirty="0"/>
              <a:t>Subjective user-reported preference for haptics</a:t>
            </a:r>
            <a:endParaRPr lang="en-PT" dirty="0"/>
          </a:p>
        </p:txBody>
      </p:sp>
    </p:spTree>
    <p:extLst>
      <p:ext uri="{BB962C8B-B14F-4D97-AF65-F5344CB8AC3E}">
        <p14:creationId xmlns:p14="http://schemas.microsoft.com/office/powerpoint/2010/main" val="1405453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3F113C-E179-4B24-8F24-7CF850C6ED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72E1572E-F837-9908-0FE7-AEB435B09FB9}"/>
              </a:ext>
            </a:extLst>
          </p:cNvPr>
          <p:cNvSpPr txBox="1">
            <a:spLocks/>
          </p:cNvSpPr>
          <p:nvPr/>
        </p:nvSpPr>
        <p:spPr>
          <a:xfrm>
            <a:off x="328246" y="12210"/>
            <a:ext cx="11527692" cy="7458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/>
              <a:t>Embodied Data Selection in VR</a:t>
            </a:r>
            <a:endParaRPr lang="en-PT" sz="4400" b="1" dirty="0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BE91ED91-0B23-1F16-EC09-BB4B8353FB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9913" y="895176"/>
            <a:ext cx="6535132" cy="5605702"/>
          </a:xfrm>
        </p:spPr>
        <p:txBody>
          <a:bodyPr>
            <a:normAutofit fontScale="92500"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Many existing techniques for zoom/select-and-focus in 2D viz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>
                <a:hlinkClick r:id="rId3"/>
              </a:rPr>
              <a:t>https://observablehq.com/@d3/zoom-to-bounding-box</a:t>
            </a:r>
            <a:endParaRPr lang="en-US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Under-explored technique for 3D viz!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b="1" dirty="0"/>
              <a:t>Problem:</a:t>
            </a:r>
            <a:r>
              <a:rPr lang="en-US" dirty="0"/>
              <a:t> Data in a room-scale immersive viz is often out of reach. 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b="1" dirty="0"/>
              <a:t>Solution:</a:t>
            </a:r>
            <a:r>
              <a:rPr lang="en-US" dirty="0"/>
              <a:t> VR </a:t>
            </a:r>
            <a:r>
              <a:rPr lang="en-US" i="1" dirty="0"/>
              <a:t>embodiment</a:t>
            </a:r>
            <a:r>
              <a:rPr lang="en-US" dirty="0"/>
              <a:t> + extended virtual hand!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Rubber hand illusion: </a:t>
            </a:r>
            <a:r>
              <a:rPr lang="en-US" dirty="0">
                <a:hlinkClick r:id="rId4"/>
              </a:rPr>
              <a:t>https://www.youtube.com/watch?v=sxwn1w7MJvk</a:t>
            </a:r>
            <a:endParaRPr lang="en-US" dirty="0"/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Works in VR: </a:t>
            </a:r>
            <a:r>
              <a:rPr lang="en-US" dirty="0">
                <a:hlinkClick r:id="rId5"/>
              </a:rPr>
              <a:t>https://www.youtube.com/watch?v=Ljs1wKfkwqI</a:t>
            </a:r>
            <a:endParaRPr lang="en-US" dirty="0"/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Embodied hand + exaggerated virtual arm length</a:t>
            </a:r>
          </a:p>
          <a:p>
            <a:pPr marL="1257300" lvl="2" indent="-342900" algn="l">
              <a:buFont typeface="Arial" panose="020B0604020202020204" pitchFamily="34" charset="0"/>
              <a:buChar char="•"/>
            </a:pPr>
            <a:r>
              <a:rPr lang="en-US" dirty="0">
                <a:hlinkClick r:id="rId6"/>
              </a:rPr>
              <a:t>https://youtu.be/u5kXfusd8Wg?t=39</a:t>
            </a:r>
            <a:endParaRPr lang="en-US" dirty="0"/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Place a portal at the virtual hand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PT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CB7991-7DA9-7841-2A97-4C1E05C2260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47659" y="2226833"/>
            <a:ext cx="5834798" cy="273244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AC7AD2A-39D2-1F99-B62B-0A14296C2D6D}"/>
              </a:ext>
            </a:extLst>
          </p:cNvPr>
          <p:cNvSpPr txBox="1"/>
          <p:nvPr/>
        </p:nvSpPr>
        <p:spPr>
          <a:xfrm>
            <a:off x="6092092" y="5690766"/>
            <a:ext cx="624043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Dai, </a:t>
            </a:r>
            <a:r>
              <a:rPr lang="en-US" dirty="0" err="1"/>
              <a:t>Shaozhang</a:t>
            </a:r>
            <a:r>
              <a:rPr lang="en-US" dirty="0"/>
              <a:t>, et al. "Precise Embodied Data Selection with Haptic Feedback while Retaining Room-Scale </a:t>
            </a:r>
            <a:r>
              <a:rPr lang="en-US" dirty="0" err="1"/>
              <a:t>Visualisation</a:t>
            </a:r>
            <a:r>
              <a:rPr lang="en-US" dirty="0"/>
              <a:t> Context." </a:t>
            </a:r>
            <a:r>
              <a:rPr lang="en-US" i="1" dirty="0"/>
              <a:t>IEEE Transactions on Visualization and Computer Graphics</a:t>
            </a:r>
            <a:r>
              <a:rPr lang="en-US" dirty="0"/>
              <a:t> (2024).</a:t>
            </a:r>
          </a:p>
        </p:txBody>
      </p:sp>
    </p:spTree>
    <p:extLst>
      <p:ext uri="{BB962C8B-B14F-4D97-AF65-F5344CB8AC3E}">
        <p14:creationId xmlns:p14="http://schemas.microsoft.com/office/powerpoint/2010/main" val="383977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B25FCA-7E3F-12DB-AA30-F76770F4B4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5CAC886A-C031-947A-ED8B-7DD3849E7BF8}"/>
              </a:ext>
            </a:extLst>
          </p:cNvPr>
          <p:cNvSpPr txBox="1">
            <a:spLocks/>
          </p:cNvSpPr>
          <p:nvPr/>
        </p:nvSpPr>
        <p:spPr>
          <a:xfrm>
            <a:off x="328246" y="12210"/>
            <a:ext cx="11527692" cy="7458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/>
              <a:t>Embodied Data Selection in VR</a:t>
            </a:r>
            <a:endParaRPr lang="en-PT" sz="4400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52CCCB-02D5-F50A-B518-38092025415A}"/>
              </a:ext>
            </a:extLst>
          </p:cNvPr>
          <p:cNvSpPr txBox="1">
            <a:spLocks/>
          </p:cNvSpPr>
          <p:nvPr/>
        </p:nvSpPr>
        <p:spPr>
          <a:xfrm>
            <a:off x="328246" y="905934"/>
            <a:ext cx="11527692" cy="56057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b="1" dirty="0"/>
              <a:t>Pilot study: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Do users prefer direct or indirect hand manipulation?</a:t>
            </a:r>
          </a:p>
          <a:p>
            <a:pPr marL="1257300" lvl="2" indent="-342900" algn="l">
              <a:buFont typeface="Arial" panose="020B0604020202020204" pitchFamily="34" charset="0"/>
              <a:buChar char="•"/>
            </a:pPr>
            <a:r>
              <a:rPr lang="en-US" dirty="0"/>
              <a:t>Embodied virtual hand vs joystick control of hand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Result: users prefer embodied virtual hand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b="1" dirty="0"/>
              <a:t>Main user study: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3D immersive viz. 10m (w) x 10m (h) x 8m (d)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Point selection task: interact with the highlighted point, 30x repetitions</a:t>
            </a:r>
          </a:p>
          <a:p>
            <a:pPr marL="1257300" lvl="2" indent="-342900" algn="l">
              <a:buFont typeface="Arial" panose="020B0604020202020204" pitchFamily="34" charset="0"/>
              <a:buChar char="•"/>
            </a:pPr>
            <a:r>
              <a:rPr lang="en-US" dirty="0">
                <a:hlinkClick r:id="rId3"/>
              </a:rPr>
              <a:t>https://youtu.be/u5kXfusd8Wg?t=96</a:t>
            </a:r>
            <a:endParaRPr lang="en-US" dirty="0"/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Conditions: with and without portal, with and without haptic feedback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Measures: movements, fatigue, usability and preference questionnaires, general comments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en-PT" dirty="0"/>
          </a:p>
        </p:txBody>
      </p:sp>
    </p:spTree>
    <p:extLst>
      <p:ext uri="{BB962C8B-B14F-4D97-AF65-F5344CB8AC3E}">
        <p14:creationId xmlns:p14="http://schemas.microsoft.com/office/powerpoint/2010/main" val="2718799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D715C7-C87F-DDFE-1CD2-8ABB4697AE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4D1209EC-E8F9-39CF-5555-B416FD71C2A2}"/>
              </a:ext>
            </a:extLst>
          </p:cNvPr>
          <p:cNvSpPr txBox="1">
            <a:spLocks/>
          </p:cNvSpPr>
          <p:nvPr/>
        </p:nvSpPr>
        <p:spPr>
          <a:xfrm>
            <a:off x="328246" y="12210"/>
            <a:ext cx="11527692" cy="7458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/>
              <a:t>Embodied Data Selection in VR</a:t>
            </a:r>
            <a:endParaRPr lang="en-PT" sz="4400" b="1" dirty="0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3A347856-617F-0A51-1C2F-13485A4928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8246" y="905934"/>
            <a:ext cx="11527692" cy="5605702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Results: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b="1" dirty="0"/>
              <a:t>Experiment 1: portal vs no portal</a:t>
            </a:r>
          </a:p>
          <a:p>
            <a:pPr marL="1257300" lvl="2" indent="-342900" algn="l">
              <a:buFont typeface="Arial" panose="020B0604020202020204" pitchFamily="34" charset="0"/>
              <a:buChar char="•"/>
            </a:pPr>
            <a:r>
              <a:rPr lang="en-US" dirty="0"/>
              <a:t>Similar completion time with and without portals</a:t>
            </a:r>
          </a:p>
          <a:p>
            <a:pPr marL="1257300" lvl="2" indent="-342900" algn="l">
              <a:buFont typeface="Arial" panose="020B0604020202020204" pitchFamily="34" charset="0"/>
              <a:buChar char="•"/>
            </a:pPr>
            <a:r>
              <a:rPr lang="en-US" dirty="0"/>
              <a:t>Shorter trajectory length with portals (less fatigue)</a:t>
            </a:r>
          </a:p>
          <a:p>
            <a:pPr marL="1257300" lvl="2" indent="-342900" algn="l">
              <a:buFont typeface="Arial" panose="020B0604020202020204" pitchFamily="34" charset="0"/>
              <a:buChar char="•"/>
            </a:pPr>
            <a:r>
              <a:rPr lang="en-US" dirty="0"/>
              <a:t>Fewer attempts with portals (higher success rate)</a:t>
            </a:r>
          </a:p>
          <a:p>
            <a:pPr marL="1257300" lvl="2" indent="-342900" algn="l">
              <a:buFont typeface="Arial" panose="020B0604020202020204" pitchFamily="34" charset="0"/>
              <a:buChar char="•"/>
            </a:pPr>
            <a:r>
              <a:rPr lang="en-US" dirty="0"/>
              <a:t>Lower fatigue</a:t>
            </a:r>
            <a:endParaRPr lang="en-PT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BA136FB-8A07-5182-E193-2CEC3B4C25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61" y="3908287"/>
            <a:ext cx="12139839" cy="2635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641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A1D5C9-DFEA-A6F3-C7B4-9973620E9D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91217543-6B72-C150-8DE2-EEB19B3A487B}"/>
              </a:ext>
            </a:extLst>
          </p:cNvPr>
          <p:cNvSpPr txBox="1">
            <a:spLocks/>
          </p:cNvSpPr>
          <p:nvPr/>
        </p:nvSpPr>
        <p:spPr>
          <a:xfrm>
            <a:off x="328246" y="12210"/>
            <a:ext cx="11527692" cy="7458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/>
              <a:t>Embodied Data Selection in VR</a:t>
            </a:r>
            <a:endParaRPr lang="en-PT" sz="4400" b="1" dirty="0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B03DB35C-D823-0D02-4ACB-F160171244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8246" y="905934"/>
            <a:ext cx="11527692" cy="5605702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Results: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b="1" dirty="0"/>
              <a:t>Experiment 1: portal vs no portal</a:t>
            </a:r>
          </a:p>
          <a:p>
            <a:pPr marL="1257300" lvl="2" indent="-342900" algn="l">
              <a:buFont typeface="Arial" panose="020B0604020202020204" pitchFamily="34" charset="0"/>
              <a:buChar char="•"/>
            </a:pPr>
            <a:r>
              <a:rPr lang="en-US" dirty="0"/>
              <a:t>Similar completion time with and without portals</a:t>
            </a:r>
          </a:p>
          <a:p>
            <a:pPr marL="1257300" lvl="2" indent="-342900" algn="l">
              <a:buFont typeface="Arial" panose="020B0604020202020204" pitchFamily="34" charset="0"/>
              <a:buChar char="•"/>
            </a:pPr>
            <a:r>
              <a:rPr lang="en-US" dirty="0"/>
              <a:t>Shorter trajectory length with portals (less fatigue)</a:t>
            </a:r>
          </a:p>
          <a:p>
            <a:pPr marL="1257300" lvl="2" indent="-342900" algn="l">
              <a:buFont typeface="Arial" panose="020B0604020202020204" pitchFamily="34" charset="0"/>
              <a:buChar char="•"/>
            </a:pPr>
            <a:r>
              <a:rPr lang="en-US" dirty="0"/>
              <a:t>Fewer attempts with portals (higher success rate)</a:t>
            </a:r>
          </a:p>
          <a:p>
            <a:pPr marL="1257300" lvl="2" indent="-342900" algn="l">
              <a:buFont typeface="Arial" panose="020B0604020202020204" pitchFamily="34" charset="0"/>
              <a:buChar char="•"/>
            </a:pPr>
            <a:r>
              <a:rPr lang="en-US" dirty="0"/>
              <a:t>Lower fatigue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b="1" dirty="0"/>
              <a:t>Experiment 2: haptics vs no haptics</a:t>
            </a:r>
          </a:p>
          <a:p>
            <a:pPr marL="1257300" lvl="2" indent="-342900" algn="l">
              <a:buFont typeface="Arial" panose="020B0604020202020204" pitchFamily="34" charset="0"/>
              <a:buChar char="•"/>
            </a:pPr>
            <a:r>
              <a:rPr lang="en-US" dirty="0"/>
              <a:t>Similar results for haptics and no-haptics conditions</a:t>
            </a:r>
          </a:p>
          <a:p>
            <a:pPr marL="1257300" lvl="2" indent="-342900" algn="l">
              <a:buFont typeface="Arial" panose="020B0604020202020204" pitchFamily="34" charset="0"/>
              <a:buChar char="•"/>
            </a:pPr>
            <a:r>
              <a:rPr lang="en-US" dirty="0"/>
              <a:t>Subjective user-reported preference for haptics</a:t>
            </a:r>
            <a:endParaRPr lang="en-PT" dirty="0"/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en-PT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3817D10-3A83-22C2-D2D7-E3689ED310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939400"/>
            <a:ext cx="12195783" cy="2808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378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26BC42-C251-84B6-4A47-C9283643F6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D627F283-8130-6257-7F6A-BBA9454CD0C3}"/>
              </a:ext>
            </a:extLst>
          </p:cNvPr>
          <p:cNvSpPr txBox="1">
            <a:spLocks/>
          </p:cNvSpPr>
          <p:nvPr/>
        </p:nvSpPr>
        <p:spPr>
          <a:xfrm>
            <a:off x="328246" y="12210"/>
            <a:ext cx="11527692" cy="7458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/>
              <a:t>Embodied Data Selection in VR</a:t>
            </a:r>
            <a:endParaRPr lang="en-PT" sz="4400" b="1" dirty="0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66225ACA-E89F-84C1-2B7D-0F4470860E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8246" y="905934"/>
            <a:ext cx="11527692" cy="5605702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Applications: </a:t>
            </a:r>
            <a:r>
              <a:rPr lang="en-US" dirty="0">
                <a:hlinkClick r:id="rId3"/>
              </a:rPr>
              <a:t>https://youtu.be/u5kXfusd8Wg?t=157</a:t>
            </a:r>
            <a:endParaRPr lang="en-US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PT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B6B219-BF0E-3F46-8219-4794129638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398918"/>
            <a:ext cx="12192000" cy="4619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32139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>
          <a:extLst>
            <a:ext uri="{FF2B5EF4-FFF2-40B4-BE49-F238E27FC236}">
              <a16:creationId xmlns:a16="http://schemas.microsoft.com/office/drawing/2014/main" id="{B4530C5E-088B-2A68-E70E-F08E6840AD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8">
            <a:extLst>
              <a:ext uri="{FF2B5EF4-FFF2-40B4-BE49-F238E27FC236}">
                <a16:creationId xmlns:a16="http://schemas.microsoft.com/office/drawing/2014/main" id="{207A189E-C9C7-7E50-D31F-F6615F918DC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06467" y="2365600"/>
            <a:ext cx="9778400" cy="2126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-US" sz="6000" b="1" dirty="0"/>
              <a:t>Data Viz Theory</a:t>
            </a:r>
            <a:endParaRPr sz="6000" b="1" dirty="0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DBB55766-BA5B-1716-D83C-C7C37547D31F}"/>
              </a:ext>
            </a:extLst>
          </p:cNvPr>
          <p:cNvSpPr txBox="1">
            <a:spLocks/>
          </p:cNvSpPr>
          <p:nvPr/>
        </p:nvSpPr>
        <p:spPr>
          <a:xfrm>
            <a:off x="1523667" y="3871775"/>
            <a:ext cx="9144000" cy="131464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228600" lvl="0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685800" lvl="1" indent="-228600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2133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65200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8BD2A2-27CA-C0A1-0F38-82677607A5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B6E78AE-66B7-6CD3-8807-E1B7DD6161A4}"/>
              </a:ext>
            </a:extLst>
          </p:cNvPr>
          <p:cNvSpPr txBox="1">
            <a:spLocks/>
          </p:cNvSpPr>
          <p:nvPr/>
        </p:nvSpPr>
        <p:spPr>
          <a:xfrm>
            <a:off x="328246" y="12210"/>
            <a:ext cx="11527692" cy="7458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/>
              <a:t>Visualization Literacy of LLMs</a:t>
            </a:r>
            <a:endParaRPr lang="en-PT" sz="4400" b="1" dirty="0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558D5B51-3343-FF70-4259-455B7611F6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8246" y="905934"/>
            <a:ext cx="5443289" cy="5605702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Question: Can Large Language Models (LLMs) read visualizations?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b="1" dirty="0"/>
              <a:t>Study: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PT" dirty="0"/>
              <a:t>Visualization Literacy Assessment Test </a:t>
            </a:r>
            <a:r>
              <a:rPr lang="en-US" dirty="0"/>
              <a:t>(VLAT)</a:t>
            </a:r>
          </a:p>
          <a:p>
            <a:pPr marL="1257300" lvl="2" indent="-342900" algn="l">
              <a:buFont typeface="Arial" panose="020B0604020202020204" pitchFamily="34" charset="0"/>
              <a:buChar char="•"/>
            </a:pPr>
            <a:r>
              <a:rPr lang="en-US" sz="1200" dirty="0"/>
              <a:t>Lee, </a:t>
            </a:r>
            <a:r>
              <a:rPr lang="en-US" sz="1200" dirty="0" err="1"/>
              <a:t>Sukwon</a:t>
            </a:r>
            <a:r>
              <a:rPr lang="en-US" sz="1200" dirty="0"/>
              <a:t>, Sung-</a:t>
            </a:r>
            <a:r>
              <a:rPr lang="en-US" sz="1200" dirty="0" err="1"/>
              <a:t>Hee</a:t>
            </a:r>
            <a:r>
              <a:rPr lang="en-US" sz="1200" dirty="0"/>
              <a:t> Kim, and Bum Chul Kwon. "</a:t>
            </a:r>
            <a:r>
              <a:rPr lang="en-US" sz="1200" dirty="0" err="1"/>
              <a:t>Vlat</a:t>
            </a:r>
            <a:r>
              <a:rPr lang="en-US" sz="1200" dirty="0"/>
              <a:t>: Development of a visualization literacy assessment test." </a:t>
            </a:r>
            <a:r>
              <a:rPr lang="en-US" sz="1200" i="1" dirty="0"/>
              <a:t>IEEE transactions on visualization and computer graphics</a:t>
            </a:r>
            <a:r>
              <a:rPr lang="en-US" sz="1200" dirty="0"/>
              <a:t> 23.1 (2016): 551-560.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PT" dirty="0"/>
              <a:t>Chart Question Answering</a:t>
            </a:r>
            <a:endParaRPr lang="en-US" dirty="0"/>
          </a:p>
          <a:p>
            <a:pPr marL="1257300" lvl="2" indent="-342900" algn="l">
              <a:buFont typeface="Arial" panose="020B0604020202020204" pitchFamily="34" charset="0"/>
              <a:buChar char="•"/>
            </a:pPr>
            <a:r>
              <a:rPr lang="en-US" sz="1200" dirty="0"/>
              <a:t>Kim, Dae Hyun, Enamul Hoque, and Maneesh </a:t>
            </a:r>
            <a:r>
              <a:rPr lang="en-US" sz="1200" dirty="0" err="1"/>
              <a:t>Agrawala</a:t>
            </a:r>
            <a:r>
              <a:rPr lang="en-US" sz="1200" dirty="0"/>
              <a:t>. "Answering questions about charts and generating visual explanations." </a:t>
            </a:r>
            <a:r>
              <a:rPr lang="en-US" sz="1200" i="1" dirty="0"/>
              <a:t>Proceedings of the 2020 CHI conference on human factors in computing systems</a:t>
            </a:r>
            <a:r>
              <a:rPr lang="en-US" sz="1200" dirty="0"/>
              <a:t>. 2020.</a:t>
            </a:r>
          </a:p>
          <a:p>
            <a:pPr marL="1257300" lvl="2" indent="-342900" algn="l">
              <a:buFont typeface="Arial" panose="020B0604020202020204" pitchFamily="34" charset="0"/>
              <a:buChar char="•"/>
            </a:pPr>
            <a:endParaRPr lang="en-PT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47E1D4F-3610-CEEE-87E3-321FAFD02F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9218" y="1140542"/>
            <a:ext cx="6502782" cy="432741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7A8F4BF-C4AB-BCCF-8BEF-638C84162804}"/>
              </a:ext>
            </a:extLst>
          </p:cNvPr>
          <p:cNvSpPr txBox="1"/>
          <p:nvPr/>
        </p:nvSpPr>
        <p:spPr>
          <a:xfrm>
            <a:off x="0" y="6063977"/>
            <a:ext cx="1020720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Bendeck</a:t>
            </a:r>
            <a:r>
              <a:rPr lang="en-US" dirty="0"/>
              <a:t>, Alexander, and John </a:t>
            </a:r>
            <a:r>
              <a:rPr lang="en-US" dirty="0" err="1"/>
              <a:t>Stasko</a:t>
            </a:r>
            <a:r>
              <a:rPr lang="en-US" dirty="0"/>
              <a:t>. "An empirical evaluation of the gpt-4 multimodal language model on visualization literacy tasks." </a:t>
            </a:r>
            <a:r>
              <a:rPr lang="en-US" i="1" dirty="0"/>
              <a:t>IEEE Transactions on Visualization and Computer Graphics</a:t>
            </a:r>
            <a:r>
              <a:rPr lang="en-US" dirty="0"/>
              <a:t> (2024).</a:t>
            </a:r>
          </a:p>
        </p:txBody>
      </p:sp>
    </p:spTree>
    <p:extLst>
      <p:ext uri="{BB962C8B-B14F-4D97-AF65-F5344CB8AC3E}">
        <p14:creationId xmlns:p14="http://schemas.microsoft.com/office/powerpoint/2010/main" val="1245652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07CAFD-5C14-DAC7-09CA-61EAA39C48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D5F176B5-93A2-72CB-8DD8-FA58A13248A7}"/>
              </a:ext>
            </a:extLst>
          </p:cNvPr>
          <p:cNvSpPr txBox="1">
            <a:spLocks/>
          </p:cNvSpPr>
          <p:nvPr/>
        </p:nvSpPr>
        <p:spPr>
          <a:xfrm>
            <a:off x="328246" y="12210"/>
            <a:ext cx="11527692" cy="7458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/>
              <a:t>What Do University Students Learn In Viz Class?</a:t>
            </a:r>
            <a:endParaRPr lang="en-PT" sz="4400" b="1" dirty="0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CC98B24D-B360-91A7-110D-47EEBC6C2E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8246" y="905934"/>
            <a:ext cx="8692924" cy="5605702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Data visualizations are everywhere in the wild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Data viz literacy is important!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Be able to spot misinformation/propaganda/bad science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Present your data/results/ideas optimally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How do students develop viz literacy over time?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Specifically: </a:t>
            </a:r>
            <a:r>
              <a:rPr lang="en-US" b="1" dirty="0"/>
              <a:t>How university students read visualizations differently before and after taking a visualization course?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en-PT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FC8F3D-FAC5-0075-089D-F2A517C054AD}"/>
              </a:ext>
            </a:extLst>
          </p:cNvPr>
          <p:cNvSpPr txBox="1"/>
          <p:nvPr/>
        </p:nvSpPr>
        <p:spPr>
          <a:xfrm>
            <a:off x="0" y="6188470"/>
            <a:ext cx="100874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Hedayati</a:t>
            </a:r>
            <a:r>
              <a:rPr lang="en-US" dirty="0"/>
              <a:t>, Maryam, and Matthew Kay. "What University Students Learn In Visualization Classes." </a:t>
            </a:r>
            <a:r>
              <a:rPr lang="en-US" i="1" dirty="0"/>
              <a:t>IEEE Transactions on Visualization and Computer Graphics</a:t>
            </a:r>
            <a:r>
              <a:rPr lang="en-US" dirty="0"/>
              <a:t> (2024).</a:t>
            </a:r>
          </a:p>
        </p:txBody>
      </p:sp>
    </p:spTree>
    <p:extLst>
      <p:ext uri="{BB962C8B-B14F-4D97-AF65-F5344CB8AC3E}">
        <p14:creationId xmlns:p14="http://schemas.microsoft.com/office/powerpoint/2010/main" val="1147431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DE6447-B3AF-B273-27A8-82D1F14C81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F564E382-D3F8-7239-8E06-BDD5BB8FB8A9}"/>
              </a:ext>
            </a:extLst>
          </p:cNvPr>
          <p:cNvSpPr txBox="1">
            <a:spLocks/>
          </p:cNvSpPr>
          <p:nvPr/>
        </p:nvSpPr>
        <p:spPr>
          <a:xfrm>
            <a:off x="328246" y="12210"/>
            <a:ext cx="11527692" cy="7458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/>
              <a:t>What Do University Students Learn In Viz Class?</a:t>
            </a:r>
            <a:endParaRPr lang="en-PT" sz="4400" b="1" dirty="0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78F56928-8E1B-9FEC-B6DF-0F26D9E980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8246" y="905934"/>
            <a:ext cx="6262749" cy="5605702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User study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b="1" dirty="0"/>
              <a:t>Task:</a:t>
            </a:r>
            <a:r>
              <a:rPr lang="en-US" dirty="0"/>
              <a:t> 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Verbal walkthrough of 2 unfamiliar visualizations</a:t>
            </a:r>
          </a:p>
          <a:p>
            <a:pPr marL="1257300" lvl="2" indent="-342900" algn="l">
              <a:buFont typeface="Arial" panose="020B0604020202020204" pitchFamily="34" charset="0"/>
              <a:buChar char="•"/>
            </a:pPr>
            <a:r>
              <a:rPr lang="en-US" dirty="0"/>
              <a:t>First week and last week of semester</a:t>
            </a:r>
          </a:p>
          <a:p>
            <a:pPr marL="1257300" lvl="2" indent="-342900" algn="l">
              <a:buFont typeface="Arial" panose="020B0604020202020204" pitchFamily="34" charset="0"/>
              <a:buChar char="•"/>
            </a:pPr>
            <a:r>
              <a:rPr lang="en-US" dirty="0"/>
              <a:t>Think out loud</a:t>
            </a:r>
          </a:p>
          <a:p>
            <a:pPr marL="1257300" lvl="2" indent="-342900" algn="l">
              <a:buFont typeface="Arial" panose="020B0604020202020204" pitchFamily="34" charset="0"/>
              <a:buChar char="•"/>
            </a:pPr>
            <a:r>
              <a:rPr lang="en-US" dirty="0"/>
              <a:t>Four visualization types:</a:t>
            </a:r>
          </a:p>
          <a:p>
            <a:pPr marL="1714500" lvl="3" indent="-342900" algn="l">
              <a:buFont typeface="Arial" panose="020B0604020202020204" pitchFamily="34" charset="0"/>
              <a:buChar char="•"/>
            </a:pPr>
            <a:r>
              <a:rPr lang="en-US" dirty="0"/>
              <a:t>Wrapped bar chart</a:t>
            </a:r>
          </a:p>
          <a:p>
            <a:pPr marL="1257300" lvl="2" indent="-342900" algn="l">
              <a:buFont typeface="Arial" panose="020B0604020202020204" pitchFamily="34" charset="0"/>
              <a:buChar char="•"/>
            </a:pPr>
            <a:endParaRPr lang="en-PT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B45BD4-6DB9-3E00-0739-EDA7C6E9E5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7939" y="2113935"/>
            <a:ext cx="6084061" cy="3156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876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295CAC-7AF0-A2CE-CCC2-346E1DD6FC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FD14FE44-B4D0-F5CE-F364-D699EA3384DC}"/>
              </a:ext>
            </a:extLst>
          </p:cNvPr>
          <p:cNvSpPr txBox="1">
            <a:spLocks/>
          </p:cNvSpPr>
          <p:nvPr/>
        </p:nvSpPr>
        <p:spPr>
          <a:xfrm>
            <a:off x="328246" y="12210"/>
            <a:ext cx="11527692" cy="7458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/>
              <a:t>What Do University Students Learn In Viz Class?</a:t>
            </a:r>
            <a:endParaRPr lang="en-PT" sz="4400" b="1" dirty="0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AAC42358-4E56-9143-3645-A0607F4E8B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8246" y="905934"/>
            <a:ext cx="6262749" cy="5605702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User study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b="1" dirty="0"/>
              <a:t>Task:</a:t>
            </a:r>
            <a:r>
              <a:rPr lang="en-US" dirty="0"/>
              <a:t> 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Verbal walkthrough of 2 unfamiliar visualizations</a:t>
            </a:r>
          </a:p>
          <a:p>
            <a:pPr marL="1257300" lvl="2" indent="-342900" algn="l">
              <a:buFont typeface="Arial" panose="020B0604020202020204" pitchFamily="34" charset="0"/>
              <a:buChar char="•"/>
            </a:pPr>
            <a:r>
              <a:rPr lang="en-US" dirty="0"/>
              <a:t>First week and last week of semester</a:t>
            </a:r>
          </a:p>
          <a:p>
            <a:pPr marL="1257300" lvl="2" indent="-342900" algn="l">
              <a:buFont typeface="Arial" panose="020B0604020202020204" pitchFamily="34" charset="0"/>
              <a:buChar char="•"/>
            </a:pPr>
            <a:r>
              <a:rPr lang="en-US" dirty="0"/>
              <a:t>Think out loud</a:t>
            </a:r>
          </a:p>
          <a:p>
            <a:pPr marL="1257300" lvl="2" indent="-342900" algn="l">
              <a:buFont typeface="Arial" panose="020B0604020202020204" pitchFamily="34" charset="0"/>
              <a:buChar char="•"/>
            </a:pPr>
            <a:r>
              <a:rPr lang="en-US" dirty="0"/>
              <a:t>Four visualization types:</a:t>
            </a:r>
          </a:p>
          <a:p>
            <a:pPr marL="1714500" lvl="3" indent="-342900" algn="l">
              <a:buFont typeface="Arial" panose="020B0604020202020204" pitchFamily="34" charset="0"/>
              <a:buChar char="•"/>
            </a:pPr>
            <a:r>
              <a:rPr lang="en-US" dirty="0"/>
              <a:t>Wrapped bar chart</a:t>
            </a:r>
          </a:p>
          <a:p>
            <a:pPr marL="1714500" lvl="3" indent="-342900" algn="l">
              <a:buFont typeface="Arial" panose="020B0604020202020204" pitchFamily="34" charset="0"/>
              <a:buChar char="•"/>
            </a:pPr>
            <a:r>
              <a:rPr lang="en-US" dirty="0"/>
              <a:t>Upset</a:t>
            </a:r>
          </a:p>
          <a:p>
            <a:pPr marL="1257300" lvl="2" indent="-342900" algn="l">
              <a:buFont typeface="Arial" panose="020B0604020202020204" pitchFamily="34" charset="0"/>
              <a:buChar char="•"/>
            </a:pPr>
            <a:endParaRPr lang="en-PT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C295F2-77FA-3BA1-CDAD-008D788022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8023" y="905934"/>
            <a:ext cx="5853977" cy="5349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95120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269205-80C2-60ED-DFED-C603515AE7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FE0A7663-F039-A3CB-9331-6C313ACF8AA9}"/>
              </a:ext>
            </a:extLst>
          </p:cNvPr>
          <p:cNvSpPr txBox="1">
            <a:spLocks/>
          </p:cNvSpPr>
          <p:nvPr/>
        </p:nvSpPr>
        <p:spPr>
          <a:xfrm>
            <a:off x="328246" y="12210"/>
            <a:ext cx="11527692" cy="7458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/>
              <a:t>What Do University Students Learn In Viz Class?</a:t>
            </a:r>
            <a:endParaRPr lang="en-PT" sz="4400" b="1" dirty="0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C340CCAC-D03B-7D41-CABD-D0463FA061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8246" y="905934"/>
            <a:ext cx="6262749" cy="5605702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User study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b="1" dirty="0"/>
              <a:t>Task:</a:t>
            </a:r>
            <a:r>
              <a:rPr lang="en-US" dirty="0"/>
              <a:t> 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Verbal walkthrough of 2 unfamiliar visualizations</a:t>
            </a:r>
          </a:p>
          <a:p>
            <a:pPr marL="1257300" lvl="2" indent="-342900" algn="l">
              <a:buFont typeface="Arial" panose="020B0604020202020204" pitchFamily="34" charset="0"/>
              <a:buChar char="•"/>
            </a:pPr>
            <a:r>
              <a:rPr lang="en-US" dirty="0"/>
              <a:t>First week and last week of semester</a:t>
            </a:r>
          </a:p>
          <a:p>
            <a:pPr marL="1257300" lvl="2" indent="-342900" algn="l">
              <a:buFont typeface="Arial" panose="020B0604020202020204" pitchFamily="34" charset="0"/>
              <a:buChar char="•"/>
            </a:pPr>
            <a:r>
              <a:rPr lang="en-US" dirty="0"/>
              <a:t>Think out loud</a:t>
            </a:r>
          </a:p>
          <a:p>
            <a:pPr marL="1257300" lvl="2" indent="-342900" algn="l">
              <a:buFont typeface="Arial" panose="020B0604020202020204" pitchFamily="34" charset="0"/>
              <a:buChar char="•"/>
            </a:pPr>
            <a:r>
              <a:rPr lang="en-US" dirty="0"/>
              <a:t>Four visualization types:</a:t>
            </a:r>
          </a:p>
          <a:p>
            <a:pPr marL="1714500" lvl="3" indent="-342900" algn="l">
              <a:buFont typeface="Arial" panose="020B0604020202020204" pitchFamily="34" charset="0"/>
              <a:buChar char="•"/>
            </a:pPr>
            <a:r>
              <a:rPr lang="en-US" dirty="0"/>
              <a:t>Wrapped bar chart</a:t>
            </a:r>
          </a:p>
          <a:p>
            <a:pPr marL="1714500" lvl="3" indent="-342900" algn="l">
              <a:buFont typeface="Arial" panose="020B0604020202020204" pitchFamily="34" charset="0"/>
              <a:buChar char="•"/>
            </a:pPr>
            <a:r>
              <a:rPr lang="en-US" dirty="0"/>
              <a:t>Upset</a:t>
            </a:r>
          </a:p>
          <a:p>
            <a:pPr marL="1714500" lvl="3" indent="-342900" algn="l">
              <a:buFont typeface="Arial" panose="020B0604020202020204" pitchFamily="34" charset="0"/>
              <a:buChar char="•"/>
            </a:pPr>
            <a:r>
              <a:rPr lang="en-US" dirty="0"/>
              <a:t>Marimekko slope chart</a:t>
            </a:r>
          </a:p>
          <a:p>
            <a:pPr marL="1257300" lvl="2" indent="-342900" algn="l">
              <a:buFont typeface="Arial" panose="020B0604020202020204" pitchFamily="34" charset="0"/>
              <a:buChar char="•"/>
            </a:pPr>
            <a:endParaRPr lang="en-PT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ED6573-E051-365A-7762-AB915C9952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5972" y="2076875"/>
            <a:ext cx="6890508" cy="4304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02484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0C2AFF-0598-3B6A-3EF0-B7224B8328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A2D5999E-DE9C-5D51-EB21-2631B4F61B4D}"/>
              </a:ext>
            </a:extLst>
          </p:cNvPr>
          <p:cNvSpPr txBox="1">
            <a:spLocks/>
          </p:cNvSpPr>
          <p:nvPr/>
        </p:nvSpPr>
        <p:spPr>
          <a:xfrm>
            <a:off x="328246" y="12210"/>
            <a:ext cx="11527692" cy="7458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/>
              <a:t>What Do University Students Learn In Viz Class?</a:t>
            </a:r>
            <a:endParaRPr lang="en-PT" sz="4400" b="1" dirty="0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634636F5-B714-2172-9627-A5CE95B979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8246" y="905934"/>
            <a:ext cx="6262749" cy="5605702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User study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b="1" dirty="0"/>
              <a:t>Task:</a:t>
            </a:r>
            <a:r>
              <a:rPr lang="en-US" dirty="0"/>
              <a:t> 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Verbal walkthrough of 2 unfamiliar visualizations</a:t>
            </a:r>
          </a:p>
          <a:p>
            <a:pPr marL="1257300" lvl="2" indent="-342900" algn="l">
              <a:buFont typeface="Arial" panose="020B0604020202020204" pitchFamily="34" charset="0"/>
              <a:buChar char="•"/>
            </a:pPr>
            <a:r>
              <a:rPr lang="en-US" dirty="0"/>
              <a:t>First week and last week of semester</a:t>
            </a:r>
          </a:p>
          <a:p>
            <a:pPr marL="1257300" lvl="2" indent="-342900" algn="l">
              <a:buFont typeface="Arial" panose="020B0604020202020204" pitchFamily="34" charset="0"/>
              <a:buChar char="•"/>
            </a:pPr>
            <a:r>
              <a:rPr lang="en-US" dirty="0"/>
              <a:t>Think out loud</a:t>
            </a:r>
          </a:p>
          <a:p>
            <a:pPr marL="1257300" lvl="2" indent="-342900" algn="l">
              <a:buFont typeface="Arial" panose="020B0604020202020204" pitchFamily="34" charset="0"/>
              <a:buChar char="•"/>
            </a:pPr>
            <a:r>
              <a:rPr lang="en-US" dirty="0"/>
              <a:t>Four visualization types:</a:t>
            </a:r>
          </a:p>
          <a:p>
            <a:pPr marL="1714500" lvl="3" indent="-342900" algn="l">
              <a:buFont typeface="Arial" panose="020B0604020202020204" pitchFamily="34" charset="0"/>
              <a:buChar char="•"/>
            </a:pPr>
            <a:r>
              <a:rPr lang="en-US" dirty="0"/>
              <a:t>Wrapped bar chart</a:t>
            </a:r>
          </a:p>
          <a:p>
            <a:pPr marL="1714500" lvl="3" indent="-342900" algn="l">
              <a:buFont typeface="Arial" panose="020B0604020202020204" pitchFamily="34" charset="0"/>
              <a:buChar char="•"/>
            </a:pPr>
            <a:r>
              <a:rPr lang="en-US" dirty="0"/>
              <a:t>Upset</a:t>
            </a:r>
          </a:p>
          <a:p>
            <a:pPr marL="1714500" lvl="3" indent="-342900" algn="l">
              <a:buFont typeface="Arial" panose="020B0604020202020204" pitchFamily="34" charset="0"/>
              <a:buChar char="•"/>
            </a:pPr>
            <a:r>
              <a:rPr lang="en-US" dirty="0"/>
              <a:t>Marimekko slope chart</a:t>
            </a:r>
          </a:p>
          <a:p>
            <a:pPr marL="1714500" lvl="3" indent="-342900" algn="l">
              <a:buFont typeface="Arial" panose="020B0604020202020204" pitchFamily="34" charset="0"/>
              <a:buChar char="•"/>
            </a:pPr>
            <a:r>
              <a:rPr lang="en-US" dirty="0"/>
              <a:t>Scale-stack bar chart</a:t>
            </a:r>
            <a:endParaRPr lang="en-US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7D73ED-4C84-AF8B-43EB-4590CB50F5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5834" y="1127109"/>
            <a:ext cx="5876166" cy="5163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09066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8C0350-4581-7CBD-D0EF-9EA7751101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528475C9-40C7-86C6-18C6-019C60715067}"/>
              </a:ext>
            </a:extLst>
          </p:cNvPr>
          <p:cNvSpPr txBox="1">
            <a:spLocks/>
          </p:cNvSpPr>
          <p:nvPr/>
        </p:nvSpPr>
        <p:spPr>
          <a:xfrm>
            <a:off x="328246" y="12210"/>
            <a:ext cx="11527692" cy="7458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/>
              <a:t>What Do University Students Learn In Viz Class?</a:t>
            </a:r>
            <a:endParaRPr lang="en-PT" sz="4400" b="1" dirty="0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2FD9D6D1-C607-DE5E-5CAE-5EBBCCFB86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8246" y="905934"/>
            <a:ext cx="6262749" cy="5605702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User study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b="1" dirty="0"/>
              <a:t>Task:</a:t>
            </a:r>
            <a:r>
              <a:rPr lang="en-US" dirty="0"/>
              <a:t> 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Verbal walkthrough of 2 unfamiliar visualizations</a:t>
            </a:r>
          </a:p>
          <a:p>
            <a:pPr marL="1257300" lvl="2" indent="-342900" algn="l">
              <a:buFont typeface="Arial" panose="020B0604020202020204" pitchFamily="34" charset="0"/>
              <a:buChar char="•"/>
            </a:pPr>
            <a:r>
              <a:rPr lang="en-US" dirty="0"/>
              <a:t>First week and last week of semester</a:t>
            </a:r>
          </a:p>
          <a:p>
            <a:pPr marL="1257300" lvl="2" indent="-342900" algn="l">
              <a:buFont typeface="Arial" panose="020B0604020202020204" pitchFamily="34" charset="0"/>
              <a:buChar char="•"/>
            </a:pPr>
            <a:r>
              <a:rPr lang="en-US" dirty="0"/>
              <a:t>Think out loud</a:t>
            </a:r>
          </a:p>
          <a:p>
            <a:pPr marL="1257300" lvl="2" indent="-342900" algn="l">
              <a:buFont typeface="Arial" panose="020B0604020202020204" pitchFamily="34" charset="0"/>
              <a:buChar char="•"/>
            </a:pPr>
            <a:r>
              <a:rPr lang="en-US" dirty="0"/>
              <a:t>Four visualization types:</a:t>
            </a:r>
          </a:p>
          <a:p>
            <a:pPr marL="1714500" lvl="3" indent="-342900" algn="l">
              <a:buFont typeface="Arial" panose="020B0604020202020204" pitchFamily="34" charset="0"/>
              <a:buChar char="•"/>
            </a:pPr>
            <a:r>
              <a:rPr lang="en-US" dirty="0"/>
              <a:t>Wrapped bar chart</a:t>
            </a:r>
          </a:p>
          <a:p>
            <a:pPr marL="1714500" lvl="3" indent="-342900" algn="l">
              <a:buFont typeface="Arial" panose="020B0604020202020204" pitchFamily="34" charset="0"/>
              <a:buChar char="•"/>
            </a:pPr>
            <a:r>
              <a:rPr lang="en-US" dirty="0"/>
              <a:t>Upset</a:t>
            </a:r>
          </a:p>
          <a:p>
            <a:pPr marL="1714500" lvl="3" indent="-342900" algn="l">
              <a:buFont typeface="Arial" panose="020B0604020202020204" pitchFamily="34" charset="0"/>
              <a:buChar char="•"/>
            </a:pPr>
            <a:r>
              <a:rPr lang="en-US" dirty="0"/>
              <a:t>Marimekko slope chart</a:t>
            </a:r>
          </a:p>
          <a:p>
            <a:pPr marL="1714500" lvl="3" indent="-342900" algn="l">
              <a:buFont typeface="Arial" panose="020B0604020202020204" pitchFamily="34" charset="0"/>
              <a:buChar char="•"/>
            </a:pPr>
            <a:r>
              <a:rPr lang="en-US" dirty="0"/>
              <a:t>Scale-stack bar chart</a:t>
            </a:r>
            <a:endParaRPr lang="en-US" b="1" dirty="0"/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Viz Literacy Assessment Test</a:t>
            </a:r>
          </a:p>
          <a:p>
            <a:pPr marL="1257300" lvl="2" indent="-342900" algn="l">
              <a:buFont typeface="Arial" panose="020B0604020202020204" pitchFamily="34" charset="0"/>
              <a:buChar char="•"/>
            </a:pPr>
            <a:r>
              <a:rPr lang="en-US" dirty="0"/>
              <a:t>Tests a person’s understanding of viz</a:t>
            </a:r>
          </a:p>
          <a:p>
            <a:pPr marL="1257300" lvl="2" indent="-342900" algn="l">
              <a:buFont typeface="Arial" panose="020B0604020202020204" pitchFamily="34" charset="0"/>
              <a:buChar char="•"/>
            </a:pPr>
            <a:r>
              <a:rPr lang="en-US" dirty="0"/>
              <a:t>Lee, </a:t>
            </a:r>
            <a:r>
              <a:rPr lang="en-US" dirty="0" err="1"/>
              <a:t>Sukwon</a:t>
            </a:r>
            <a:r>
              <a:rPr lang="en-US" dirty="0"/>
              <a:t>, Sung-</a:t>
            </a:r>
            <a:r>
              <a:rPr lang="en-US" dirty="0" err="1"/>
              <a:t>Hee</a:t>
            </a:r>
            <a:r>
              <a:rPr lang="en-US" dirty="0"/>
              <a:t> Kim, and Bum Chul Kwon. “VLAT: Development of a visualization literacy assessment test." </a:t>
            </a:r>
            <a:r>
              <a:rPr lang="en-US" i="1" dirty="0"/>
              <a:t>IEEE transactions on visualization and computer graphics</a:t>
            </a:r>
            <a:r>
              <a:rPr lang="en-US" dirty="0"/>
              <a:t> 23.1 (2016): 551-560.</a:t>
            </a:r>
          </a:p>
          <a:p>
            <a:pPr marL="1257300" lvl="2" indent="-342900" algn="l">
              <a:buFont typeface="Arial" panose="020B0604020202020204" pitchFamily="34" charset="0"/>
              <a:buChar char="•"/>
            </a:pPr>
            <a:endParaRPr lang="en-PT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42BBCB6-0340-0C35-60FD-2A8F8A7F3B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2714" y="2431324"/>
            <a:ext cx="2795814" cy="255492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09D7875-EFF3-B76C-1260-C8111109F3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1257" y="4900062"/>
            <a:ext cx="3750743" cy="194572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EA05EBC-3F2E-26DB-3863-A4E08A9F3B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2382" y="2687468"/>
            <a:ext cx="3267488" cy="20410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34C407A-A9D1-C6BB-DF98-E2A7616C24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22405" y="708327"/>
            <a:ext cx="2163887" cy="1901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299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425C31-18E6-3AFF-F54D-99F31BA3FC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669C77B5-26D7-EE10-300F-74370CFAA819}"/>
              </a:ext>
            </a:extLst>
          </p:cNvPr>
          <p:cNvSpPr txBox="1">
            <a:spLocks/>
          </p:cNvSpPr>
          <p:nvPr/>
        </p:nvSpPr>
        <p:spPr>
          <a:xfrm>
            <a:off x="328246" y="12210"/>
            <a:ext cx="11527692" cy="7458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/>
              <a:t>What Do University Students Learn In Viz Class?</a:t>
            </a:r>
            <a:endParaRPr lang="en-PT" sz="4400" b="1" dirty="0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76028E6B-0452-E326-4FFB-AC753D7676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8246" y="905934"/>
            <a:ext cx="6262749" cy="5605702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User study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b="1" dirty="0"/>
              <a:t>Participants: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Upper-level viz class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Multiple R1 universities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16 students completed both sessions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Various amounts of prior experience</a:t>
            </a:r>
          </a:p>
          <a:p>
            <a:pPr marL="1257300" lvl="2" indent="-342900" algn="l">
              <a:buFont typeface="Arial" panose="020B0604020202020204" pitchFamily="34" charset="0"/>
              <a:buChar char="•"/>
            </a:pPr>
            <a:r>
              <a:rPr lang="en-US" dirty="0"/>
              <a:t>13/16 took a stats course</a:t>
            </a:r>
          </a:p>
          <a:p>
            <a:pPr marL="1257300" lvl="2" indent="-342900" algn="l">
              <a:buFont typeface="Arial" panose="020B0604020202020204" pitchFamily="34" charset="0"/>
              <a:buChar char="•"/>
            </a:pPr>
            <a:r>
              <a:rPr lang="en-US" dirty="0"/>
              <a:t>5/16 took a data science course</a:t>
            </a:r>
          </a:p>
          <a:p>
            <a:pPr marL="1257300" lvl="2" indent="-342900" algn="l">
              <a:buFont typeface="Arial" panose="020B0604020202020204" pitchFamily="34" charset="0"/>
              <a:buChar char="•"/>
            </a:pPr>
            <a:r>
              <a:rPr lang="en-US" dirty="0"/>
              <a:t>2/16 took a data </a:t>
            </a:r>
            <a:r>
              <a:rPr lang="en-US"/>
              <a:t>viz course</a:t>
            </a:r>
          </a:p>
          <a:p>
            <a:pPr marL="1257300" lvl="2" indent="-342900" algn="l">
              <a:buFont typeface="Arial" panose="020B0604020202020204" pitchFamily="34" charset="0"/>
              <a:buChar char="•"/>
            </a:pPr>
            <a:r>
              <a:rPr lang="en-US" dirty="0"/>
              <a:t>6/16 used viz in work/research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1257300" lvl="2" indent="-342900" algn="l">
              <a:buFont typeface="Arial" panose="020B0604020202020204" pitchFamily="34" charset="0"/>
              <a:buChar char="•"/>
            </a:pPr>
            <a:endParaRPr lang="en-PT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A303185-9D63-E5BD-9B9A-4C14C57725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3248" y="905934"/>
            <a:ext cx="6812992" cy="4017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86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C7742F-B65D-CB33-30CF-5C05260035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77B6695A-0A46-9A5E-AB26-E2AA624D4369}"/>
              </a:ext>
            </a:extLst>
          </p:cNvPr>
          <p:cNvSpPr txBox="1">
            <a:spLocks/>
          </p:cNvSpPr>
          <p:nvPr/>
        </p:nvSpPr>
        <p:spPr>
          <a:xfrm>
            <a:off x="328246" y="12210"/>
            <a:ext cx="11527692" cy="7458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/>
              <a:t>What Do University Students Learn In Viz Class?</a:t>
            </a:r>
            <a:endParaRPr lang="en-PT" sz="4400" b="1" dirty="0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882E9F0A-45E3-FE5A-26D9-DAE2B73EF2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8246" y="905934"/>
            <a:ext cx="10979089" cy="5605702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b="1" dirty="0"/>
              <a:t>Results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Coded users’ think out-loud monologues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en-PT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F6E31F-D917-37E0-9F6A-087E457964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848" y="1726459"/>
            <a:ext cx="10430487" cy="5119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15638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7B621E-EBA9-7A56-2FD2-95711BB369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008EBC29-4552-76C2-06B8-BF0D58E5023D}"/>
              </a:ext>
            </a:extLst>
          </p:cNvPr>
          <p:cNvSpPr txBox="1">
            <a:spLocks/>
          </p:cNvSpPr>
          <p:nvPr/>
        </p:nvSpPr>
        <p:spPr>
          <a:xfrm>
            <a:off x="328246" y="12210"/>
            <a:ext cx="11527692" cy="7458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/>
              <a:t>What Do University Students Learn In Viz Class?</a:t>
            </a:r>
            <a:endParaRPr lang="en-PT" sz="44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545C30-9126-AABC-4FC1-BF008DE4E6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2594" y="1148499"/>
            <a:ext cx="8509406" cy="5120572"/>
          </a:xfrm>
          <a:prstGeom prst="rect">
            <a:avLst/>
          </a:prstGeom>
        </p:spPr>
      </p:pic>
      <p:sp>
        <p:nvSpPr>
          <p:cNvPr id="11" name="Subtitle 2">
            <a:extLst>
              <a:ext uri="{FF2B5EF4-FFF2-40B4-BE49-F238E27FC236}">
                <a16:creationId xmlns:a16="http://schemas.microsoft.com/office/drawing/2014/main" id="{519371F2-7EF6-8392-40F8-0B268143CE32}"/>
              </a:ext>
            </a:extLst>
          </p:cNvPr>
          <p:cNvSpPr txBox="1">
            <a:spLocks/>
          </p:cNvSpPr>
          <p:nvPr/>
        </p:nvSpPr>
        <p:spPr>
          <a:xfrm>
            <a:off x="328246" y="905934"/>
            <a:ext cx="3613133" cy="56057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b="1" dirty="0"/>
              <a:t>Results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VLAT scores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Not a perfect metric</a:t>
            </a:r>
          </a:p>
          <a:p>
            <a:pPr marL="1257300" lvl="2" indent="-342900" algn="l">
              <a:buFont typeface="Arial" panose="020B0604020202020204" pitchFamily="34" charset="0"/>
              <a:buChar char="•"/>
            </a:pPr>
            <a:r>
              <a:rPr lang="en-US" dirty="0"/>
              <a:t>Focuses on viz comprehension, not on viz design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en-PT" dirty="0"/>
          </a:p>
        </p:txBody>
      </p:sp>
    </p:spTree>
    <p:extLst>
      <p:ext uri="{BB962C8B-B14F-4D97-AF65-F5344CB8AC3E}">
        <p14:creationId xmlns:p14="http://schemas.microsoft.com/office/powerpoint/2010/main" val="159547927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584A4A-D617-7DC9-8A28-49078BC038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1792BA24-9099-3A75-01CF-2390FEBF65C2}"/>
              </a:ext>
            </a:extLst>
          </p:cNvPr>
          <p:cNvSpPr txBox="1">
            <a:spLocks/>
          </p:cNvSpPr>
          <p:nvPr/>
        </p:nvSpPr>
        <p:spPr>
          <a:xfrm>
            <a:off x="328246" y="12210"/>
            <a:ext cx="11527692" cy="7458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/>
              <a:t>What Do University Students Learn In Viz Class?</a:t>
            </a:r>
            <a:endParaRPr lang="en-PT" sz="4400" b="1" dirty="0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97B55CA0-1D36-F40D-44CD-F4159DA27A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8246" y="905934"/>
            <a:ext cx="6211543" cy="5605702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Limitations: ideas?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Second VLAT test was during finals week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The 4 viz types shown in the test were quite different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Small sample size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Can’t control for students’ academic performance in the class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en-PT" dirty="0"/>
          </a:p>
        </p:txBody>
      </p:sp>
    </p:spTree>
    <p:extLst>
      <p:ext uri="{BB962C8B-B14F-4D97-AF65-F5344CB8AC3E}">
        <p14:creationId xmlns:p14="http://schemas.microsoft.com/office/powerpoint/2010/main" val="1453122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3D6F07-1373-20CC-5213-3D96FE9C69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ABA731D0-2957-EDEF-1B63-23CDAEABE082}"/>
              </a:ext>
            </a:extLst>
          </p:cNvPr>
          <p:cNvSpPr txBox="1">
            <a:spLocks/>
          </p:cNvSpPr>
          <p:nvPr/>
        </p:nvSpPr>
        <p:spPr>
          <a:xfrm>
            <a:off x="328246" y="12210"/>
            <a:ext cx="11527692" cy="7458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/>
              <a:t>Visualization Literacy of LLMs</a:t>
            </a:r>
            <a:endParaRPr lang="en-PT" sz="4400" b="1" dirty="0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20005EF3-DC7A-F5A1-CF60-919206294F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8246" y="905934"/>
            <a:ext cx="11527692" cy="5605702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b="1" dirty="0"/>
              <a:t>Results: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VLAT test results:</a:t>
            </a:r>
          </a:p>
          <a:p>
            <a:pPr marL="1257300" lvl="2" indent="-342900" algn="l">
              <a:buFont typeface="Arial" panose="020B0604020202020204" pitchFamily="34" charset="0"/>
              <a:buChar char="•"/>
            </a:pPr>
            <a:r>
              <a:rPr lang="en-US" dirty="0"/>
              <a:t>Not great overall</a:t>
            </a:r>
          </a:p>
          <a:p>
            <a:pPr marL="1257300" lvl="2" indent="-342900" algn="l">
              <a:buFont typeface="Arial" panose="020B0604020202020204" pitchFamily="34" charset="0"/>
              <a:buChar char="•"/>
            </a:pPr>
            <a:r>
              <a:rPr lang="en-US" dirty="0"/>
              <a:t>Performs very well on some tasks</a:t>
            </a:r>
          </a:p>
          <a:p>
            <a:pPr marL="1257300" lvl="2" indent="-342900" algn="l">
              <a:buFont typeface="Arial" panose="020B0604020202020204" pitchFamily="34" charset="0"/>
              <a:buChar char="•"/>
            </a:pPr>
            <a:r>
              <a:rPr lang="en-US" dirty="0"/>
              <a:t>Performs poorly on some tasks</a:t>
            </a:r>
          </a:p>
          <a:p>
            <a:pPr marL="1257300" lvl="2" indent="-342900" algn="l">
              <a:buFont typeface="Arial" panose="020B0604020202020204" pitchFamily="34" charset="0"/>
              <a:buChar char="•"/>
            </a:pPr>
            <a:r>
              <a:rPr lang="en-US" dirty="0"/>
              <a:t>Depends on chart type, too</a:t>
            </a:r>
            <a:endParaRPr lang="en-PT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80D6A7E-0C8D-7337-050B-3ED1F7F529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480" y="3050258"/>
            <a:ext cx="6619122" cy="317848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C86736A-86A4-B165-76C0-B09AF6A242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5985" y="941132"/>
            <a:ext cx="6630044" cy="186777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2665560-C389-1E72-7A14-1D701F2C9A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155" y="3050258"/>
            <a:ext cx="5203558" cy="3326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260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>
          <a:extLst>
            <a:ext uri="{FF2B5EF4-FFF2-40B4-BE49-F238E27FC236}">
              <a16:creationId xmlns:a16="http://schemas.microsoft.com/office/drawing/2014/main" id="{79803925-490D-8443-B41F-94EF4A55DA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8">
            <a:extLst>
              <a:ext uri="{FF2B5EF4-FFF2-40B4-BE49-F238E27FC236}">
                <a16:creationId xmlns:a16="http://schemas.microsoft.com/office/drawing/2014/main" id="{B42C5B5B-1740-FD8A-9138-6C2D969A390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06467" y="2365600"/>
            <a:ext cx="9778400" cy="2126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-US" sz="6000" b="1" dirty="0"/>
              <a:t>Perception</a:t>
            </a:r>
            <a:endParaRPr sz="6000" b="1" dirty="0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4D2FCA33-EFB2-1071-1DEB-80E7DE0DF48C}"/>
              </a:ext>
            </a:extLst>
          </p:cNvPr>
          <p:cNvSpPr txBox="1">
            <a:spLocks/>
          </p:cNvSpPr>
          <p:nvPr/>
        </p:nvSpPr>
        <p:spPr>
          <a:xfrm>
            <a:off x="1523667" y="3871775"/>
            <a:ext cx="9144000" cy="131464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228600" lvl="0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685800" lvl="1" indent="-228600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2133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26719130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C44DA1-C635-7419-3559-70E527EE23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65F53C6-0A58-9D78-A108-C8BC6DCE245F}"/>
              </a:ext>
            </a:extLst>
          </p:cNvPr>
          <p:cNvSpPr txBox="1">
            <a:spLocks/>
          </p:cNvSpPr>
          <p:nvPr/>
        </p:nvSpPr>
        <p:spPr>
          <a:xfrm>
            <a:off x="328246" y="12210"/>
            <a:ext cx="11527692" cy="7458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/>
              <a:t>Viz Reading Order</a:t>
            </a:r>
            <a:endParaRPr lang="en-PT" sz="4400" b="1" dirty="0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A28F7EDB-D56C-267C-E10E-71F98DEFA8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8246" y="905934"/>
            <a:ext cx="5677533" cy="5605702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People read text in a specific order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Sentence-by-sentence comparisons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Combine comparisons to get the big picture of the full article</a:t>
            </a:r>
            <a:endParaRPr lang="en-PT" dirty="0"/>
          </a:p>
        </p:txBody>
      </p:sp>
      <p:pic>
        <p:nvPicPr>
          <p:cNvPr id="8" name="Picture 7" descr="A newspaper with text on it&#10;&#10;Description automatically generated">
            <a:extLst>
              <a:ext uri="{FF2B5EF4-FFF2-40B4-BE49-F238E27FC236}">
                <a16:creationId xmlns:a16="http://schemas.microsoft.com/office/drawing/2014/main" id="{086ABA6A-2135-C5F6-F2FC-73046F97D9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8189" y="160427"/>
            <a:ext cx="4902859" cy="6537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478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AAB91E-68E2-8810-38CC-7A70519413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28D0FFBF-E4C3-9FDA-08C8-B2A15F4E940E}"/>
              </a:ext>
            </a:extLst>
          </p:cNvPr>
          <p:cNvSpPr txBox="1">
            <a:spLocks/>
          </p:cNvSpPr>
          <p:nvPr/>
        </p:nvSpPr>
        <p:spPr>
          <a:xfrm>
            <a:off x="328246" y="12210"/>
            <a:ext cx="11527692" cy="7458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/>
              <a:t>Viz Reading Order</a:t>
            </a:r>
            <a:endParaRPr lang="en-PT" sz="4400" b="1" dirty="0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1D9F3B93-1FCC-0CA2-B6B8-2731C175A7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8246" y="905934"/>
            <a:ext cx="12312420" cy="5605702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b="1" dirty="0"/>
              <a:t>Question: </a:t>
            </a:r>
            <a:r>
              <a:rPr lang="en-US" dirty="0"/>
              <a:t>In what “order” do people read a visualization?</a:t>
            </a:r>
            <a:endParaRPr lang="en-PT" dirty="0"/>
          </a:p>
        </p:txBody>
      </p:sp>
      <p:pic>
        <p:nvPicPr>
          <p:cNvPr id="5" name="Picture 4" descr="A graph with numbers and a bar chart&#10;&#10;Description automatically generated with medium confidence">
            <a:extLst>
              <a:ext uri="{FF2B5EF4-FFF2-40B4-BE49-F238E27FC236}">
                <a16:creationId xmlns:a16="http://schemas.microsoft.com/office/drawing/2014/main" id="{1BA776D5-F58E-B597-EE95-30427010FD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6502" y="1331366"/>
            <a:ext cx="8418996" cy="542512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2F15E2F-08CD-9850-D413-38C152FC38EA}"/>
              </a:ext>
            </a:extLst>
          </p:cNvPr>
          <p:cNvSpPr txBox="1"/>
          <p:nvPr/>
        </p:nvSpPr>
        <p:spPr>
          <a:xfrm>
            <a:off x="0" y="6341678"/>
            <a:ext cx="947836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 err="1"/>
              <a:t>Bearfield</a:t>
            </a:r>
            <a:r>
              <a:rPr lang="en-US" sz="1600" dirty="0"/>
              <a:t>, Cindy Xiong, et al. "What does the chart say? grouping cues guide viewer comparisons and conclusions in bar charts." </a:t>
            </a:r>
            <a:r>
              <a:rPr lang="en-US" sz="1600" i="1" dirty="0"/>
              <a:t>IEEE Transactions on Visualization and Computer Graphics</a:t>
            </a:r>
            <a:r>
              <a:rPr lang="en-US" sz="1600" dirty="0"/>
              <a:t> (2023).</a:t>
            </a:r>
          </a:p>
        </p:txBody>
      </p:sp>
    </p:spTree>
    <p:extLst>
      <p:ext uri="{BB962C8B-B14F-4D97-AF65-F5344CB8AC3E}">
        <p14:creationId xmlns:p14="http://schemas.microsoft.com/office/powerpoint/2010/main" val="89942212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603611-E4FE-2E71-FFB8-03631F84F8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01A6C76E-1F62-B232-B88C-F6266A4BBA78}"/>
              </a:ext>
            </a:extLst>
          </p:cNvPr>
          <p:cNvSpPr txBox="1">
            <a:spLocks/>
          </p:cNvSpPr>
          <p:nvPr/>
        </p:nvSpPr>
        <p:spPr>
          <a:xfrm>
            <a:off x="328246" y="12210"/>
            <a:ext cx="11527692" cy="7458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/>
              <a:t>Viz Reading Order</a:t>
            </a:r>
            <a:endParaRPr lang="en-PT" sz="4400" b="1" dirty="0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168B85A6-8FBD-F9B8-26A0-9DA4B7564C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8245" y="905934"/>
            <a:ext cx="5406871" cy="5605702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Top-down processing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Gestalt laws: Perceptual grouping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PT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B235C59-0E25-543F-895D-79B42D48CD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489" y="3143250"/>
            <a:ext cx="11726265" cy="36732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CB822A0-C6A3-69EA-5598-A9AA6E0EA3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4747" y="2255385"/>
            <a:ext cx="6088082" cy="740022"/>
          </a:xfrm>
          <a:prstGeom prst="rect">
            <a:avLst/>
          </a:prstGeom>
        </p:spPr>
      </p:pic>
      <p:pic>
        <p:nvPicPr>
          <p:cNvPr id="9" name="Picture 8" descr="A silhouette of a person&#10;&#10;Description automatically generated">
            <a:extLst>
              <a:ext uri="{FF2B5EF4-FFF2-40B4-BE49-F238E27FC236}">
                <a16:creationId xmlns:a16="http://schemas.microsoft.com/office/drawing/2014/main" id="{7B09A5DF-89EE-F7C5-3688-55A39F591D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50985" y="294948"/>
            <a:ext cx="3600612" cy="2700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04627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1626C1-BAB8-A22C-3782-7FB2B6362D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E30E008A-C97B-FC00-D5DB-BF5ACEFA7738}"/>
              </a:ext>
            </a:extLst>
          </p:cNvPr>
          <p:cNvSpPr txBox="1">
            <a:spLocks/>
          </p:cNvSpPr>
          <p:nvPr/>
        </p:nvSpPr>
        <p:spPr>
          <a:xfrm>
            <a:off x="328246" y="12210"/>
            <a:ext cx="11527692" cy="7458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/>
              <a:t>Viz Reading Order</a:t>
            </a:r>
            <a:endParaRPr lang="en-PT" sz="4400" b="1" dirty="0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8B5D4AF7-73F0-5348-0B6D-EAC88FE792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8246" y="905934"/>
            <a:ext cx="12312420" cy="5605702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b="1" dirty="0"/>
              <a:t>Question: </a:t>
            </a:r>
            <a:r>
              <a:rPr lang="en-US" dirty="0"/>
              <a:t>In what “order” do people read a visualization?</a:t>
            </a:r>
            <a:endParaRPr lang="en-PT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5220B4-17AD-4CFC-F91F-3F53955F16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294" y="1938845"/>
            <a:ext cx="10577412" cy="3430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01996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0D5045-2BED-9F0C-C4CE-7339DD957E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504B3C4F-C2E0-F3F6-9C3E-54CD2E6A8901}"/>
              </a:ext>
            </a:extLst>
          </p:cNvPr>
          <p:cNvSpPr txBox="1">
            <a:spLocks/>
          </p:cNvSpPr>
          <p:nvPr/>
        </p:nvSpPr>
        <p:spPr>
          <a:xfrm>
            <a:off x="328246" y="12210"/>
            <a:ext cx="11527692" cy="7458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/>
              <a:t>Viz Reading Order</a:t>
            </a:r>
            <a:endParaRPr lang="en-PT" sz="4400" b="1" dirty="0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623EC369-9D35-0E1C-D384-91E62146DB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8246" y="905934"/>
            <a:ext cx="12312420" cy="5605702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Similar to reading text: comparisons of marks in the viz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PT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BEA3FA1-E14B-21DD-1B07-F05BF1C2C7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878" y="1346430"/>
            <a:ext cx="5130173" cy="287194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07C34AA-14E5-B50E-566B-059EE3FEFD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3694" y="1346430"/>
            <a:ext cx="5917398" cy="287194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DEA8C07-8783-D319-0A9A-CB3C4660B0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10778" y="4218373"/>
            <a:ext cx="6370443" cy="2387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061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6D9D60-A6B4-CCA8-E685-822FC1B6AA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8D16A0C3-CD16-11CE-5C25-1984117DB8A7}"/>
              </a:ext>
            </a:extLst>
          </p:cNvPr>
          <p:cNvSpPr txBox="1">
            <a:spLocks/>
          </p:cNvSpPr>
          <p:nvPr/>
        </p:nvSpPr>
        <p:spPr>
          <a:xfrm>
            <a:off x="328246" y="12210"/>
            <a:ext cx="11527692" cy="7458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/>
              <a:t>Viz Reading Order</a:t>
            </a:r>
            <a:endParaRPr lang="en-PT" sz="4400" b="1" dirty="0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DC888A15-7C1D-1248-D49D-D8EE957E93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8246" y="905934"/>
            <a:ext cx="6266831" cy="5605702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b="1" dirty="0"/>
              <a:t>Question: </a:t>
            </a:r>
            <a:r>
              <a:rPr lang="en-US" dirty="0"/>
              <a:t>In what “order” do people read a visualization?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Hypotheses: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The authors hypothesized that people will make different kinds of comparisons with different frequencies: Ideas?</a:t>
            </a:r>
          </a:p>
          <a:p>
            <a:pPr marL="1257300" lvl="2" indent="-342900" algn="l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Superlative (min/max) comparisons</a:t>
            </a:r>
          </a:p>
          <a:p>
            <a:pPr marL="1257300" lvl="2" indent="-342900" algn="l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Group comparisons</a:t>
            </a:r>
          </a:p>
          <a:p>
            <a:pPr marL="1257300" lvl="2" indent="-342900" algn="l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Pair comparisons</a:t>
            </a:r>
          </a:p>
          <a:p>
            <a:pPr marL="1257300" lvl="2" indent="-342900" algn="l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Second-order comparisons</a:t>
            </a:r>
            <a:endParaRPr lang="en-US" dirty="0"/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en-PT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E901CF-AE53-AE23-E739-3819C9C565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1827" y="12210"/>
            <a:ext cx="5130173" cy="28719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215841-610F-D1DA-D848-6D2670C209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7084" y="3196742"/>
            <a:ext cx="5577953" cy="270719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F2530F9-2C88-691B-83F0-FBDB6017F9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5219" y="4550340"/>
            <a:ext cx="5992883" cy="2245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455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2AD734-66AA-0A5F-62AA-4747044F4D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19EDFED7-EF8B-36E6-2D4E-6E6C8FB4F8B7}"/>
              </a:ext>
            </a:extLst>
          </p:cNvPr>
          <p:cNvSpPr txBox="1">
            <a:spLocks/>
          </p:cNvSpPr>
          <p:nvPr/>
        </p:nvSpPr>
        <p:spPr>
          <a:xfrm>
            <a:off x="328246" y="12210"/>
            <a:ext cx="11527692" cy="7458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/>
              <a:t>Viz Reading Order</a:t>
            </a:r>
            <a:endParaRPr lang="en-PT" sz="4400" b="1" dirty="0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46EDBE1C-6047-0B20-F469-1AB6EE2559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8246" y="905934"/>
            <a:ext cx="5406871" cy="5605702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b="1" dirty="0"/>
              <a:t>User study: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Ask users to write down 3 conclusions about different visualizations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Very open-ended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Qualitative data</a:t>
            </a:r>
            <a:endParaRPr lang="en-PT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E829B1-750B-8396-8F32-726105456B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9233" y="242924"/>
            <a:ext cx="3297962" cy="318607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6FFA5E7-6887-E6F2-0243-BBA8A37813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7195" y="242924"/>
            <a:ext cx="3260666" cy="321804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C64E6F7-713E-695D-71EF-20F9345F36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24710" y="3606436"/>
            <a:ext cx="3297960" cy="3239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27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15280D-7E4B-C0A3-8429-B940801A22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C03CB947-427C-EF2B-3F55-27F5E516AC1B}"/>
              </a:ext>
            </a:extLst>
          </p:cNvPr>
          <p:cNvSpPr txBox="1">
            <a:spLocks/>
          </p:cNvSpPr>
          <p:nvPr/>
        </p:nvSpPr>
        <p:spPr>
          <a:xfrm>
            <a:off x="328246" y="12210"/>
            <a:ext cx="11527692" cy="7458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/>
              <a:t>Viz Reading Order</a:t>
            </a:r>
            <a:endParaRPr lang="en-PT" sz="4400" b="1" dirty="0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950553FE-05C7-EDAF-7569-7B68516F3C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8246" y="905934"/>
            <a:ext cx="12312420" cy="5605702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b="1" dirty="0"/>
              <a:t>Results: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Group comparisons made primarily based on spatial proximity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PT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395C436-3BB4-D2DA-7A9A-00E5B7A430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862" y="2572019"/>
            <a:ext cx="11966275" cy="3540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35927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F68010-FC59-D79F-0A00-ECEB1DB1E5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05585C53-2D96-B0B5-3831-A2B9FD1C5EEF}"/>
              </a:ext>
            </a:extLst>
          </p:cNvPr>
          <p:cNvSpPr txBox="1">
            <a:spLocks/>
          </p:cNvSpPr>
          <p:nvPr/>
        </p:nvSpPr>
        <p:spPr>
          <a:xfrm>
            <a:off x="328246" y="12210"/>
            <a:ext cx="11527692" cy="7458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/>
              <a:t>Viz Reading Order</a:t>
            </a:r>
            <a:endParaRPr lang="en-PT" sz="4400" b="1" dirty="0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ED4017F8-6A5B-A927-7E73-8389144538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8246" y="905934"/>
            <a:ext cx="12312420" cy="5605702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b="1" dirty="0"/>
              <a:t>Results: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Pairwise comparisons made primarily based on spatial proximity (near/far pairs)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PT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39A565F-CD4B-62EE-60B0-740F40C035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64" y="2301131"/>
            <a:ext cx="12084420" cy="3650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8458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928EC4-2B4F-2D56-BB05-5DE7240FA3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2771995C-9198-A8D5-28E8-81B5D7BBFD46}"/>
              </a:ext>
            </a:extLst>
          </p:cNvPr>
          <p:cNvSpPr txBox="1">
            <a:spLocks/>
          </p:cNvSpPr>
          <p:nvPr/>
        </p:nvSpPr>
        <p:spPr>
          <a:xfrm>
            <a:off x="328246" y="12210"/>
            <a:ext cx="11527692" cy="7458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/>
              <a:t>Visualization Literacy of LLMs</a:t>
            </a:r>
            <a:endParaRPr lang="en-PT" sz="4400" b="1" dirty="0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117773A1-4E01-6267-8796-A1BD49EBBA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8246" y="905934"/>
            <a:ext cx="11527692" cy="5605702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b="1" dirty="0"/>
              <a:t>Results: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PT" dirty="0"/>
              <a:t>Chart Question Answering</a:t>
            </a:r>
            <a:r>
              <a:rPr lang="en-US" dirty="0"/>
              <a:t> results:</a:t>
            </a:r>
          </a:p>
          <a:p>
            <a:pPr marL="1257300" lvl="2" indent="-342900" algn="l">
              <a:buFont typeface="Arial" panose="020B0604020202020204" pitchFamily="34" charset="0"/>
              <a:buChar char="•"/>
            </a:pPr>
            <a:r>
              <a:rPr lang="en-US" dirty="0"/>
              <a:t>Does well when data is provided</a:t>
            </a:r>
          </a:p>
          <a:p>
            <a:pPr marL="1257300" lvl="2" indent="-342900" algn="l">
              <a:buFont typeface="Arial" panose="020B0604020202020204" pitchFamily="34" charset="0"/>
              <a:buChar char="•"/>
            </a:pPr>
            <a:r>
              <a:rPr lang="en-US" dirty="0"/>
              <a:t>Pretty bad when no data is provided</a:t>
            </a:r>
            <a:endParaRPr lang="en-PT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7DA00F-6CCA-28F2-D08D-D6F0F9BB42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7407" y="867287"/>
            <a:ext cx="6756773" cy="454113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81AE3EB-9257-D6CB-3854-C9B5727FBD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820" y="4260686"/>
            <a:ext cx="7059010" cy="2591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731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78F2A4-866F-244F-0141-A071DB6B11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22CBC321-F3FC-C30D-7C41-E3AA30585F7B}"/>
              </a:ext>
            </a:extLst>
          </p:cNvPr>
          <p:cNvSpPr txBox="1">
            <a:spLocks/>
          </p:cNvSpPr>
          <p:nvPr/>
        </p:nvSpPr>
        <p:spPr>
          <a:xfrm>
            <a:off x="328246" y="12210"/>
            <a:ext cx="11527692" cy="7458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/>
              <a:t>Viz Reading Order</a:t>
            </a:r>
            <a:endParaRPr lang="en-PT" sz="4400" b="1" dirty="0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44BABC67-1FD0-6F40-9158-90B64FBCE4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8246" y="905934"/>
            <a:ext cx="12312420" cy="5605702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b="1" dirty="0"/>
              <a:t>Results: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Full frequency ranking for comparison types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PT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4B15830-07C2-55D2-E0F0-082A641A2E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09" y="2029196"/>
            <a:ext cx="12040782" cy="4544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62410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74F13A9F-8924-5F2E-5271-4187629F70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0309274D-AD80-F58F-B147-5FEEA346DF53}"/>
              </a:ext>
            </a:extLst>
          </p:cNvPr>
          <p:cNvSpPr txBox="1">
            <a:spLocks/>
          </p:cNvSpPr>
          <p:nvPr/>
        </p:nvSpPr>
        <p:spPr>
          <a:xfrm>
            <a:off x="328246" y="12210"/>
            <a:ext cx="11527692" cy="7458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/>
              <a:t>Visual </a:t>
            </a:r>
            <a:r>
              <a:rPr lang="en-US" sz="4400" b="1"/>
              <a:t>Channel Effectiveness Ranking</a:t>
            </a:r>
            <a:endParaRPr lang="en-PT" sz="4400" b="1" dirty="0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B9E65D0F-49AF-158D-FB87-931453D081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8246" y="905934"/>
            <a:ext cx="8248195" cy="5605702"/>
          </a:xfrm>
        </p:spPr>
        <p:txBody>
          <a:bodyPr>
            <a:normAutofit lnSpcReduction="10000"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Previous work measured how accurately people can read data values based on different encodings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However, previous work only measured comparisons of 2 marks at a time.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Real-world data viz is more complex: multiple comparisons!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User study: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Briefly show the user a viz </a:t>
            </a:r>
            <a:r>
              <a:rPr lang="en-US" dirty="0">
                <a:sym typeface="Wingdings" panose="05000000000000000000" pitchFamily="2" charset="2"/>
              </a:rPr>
              <a:t> remove the viz  ask them to re-create the viz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Conditions: visual channel, # of marks (working memory</a:t>
            </a:r>
          </a:p>
          <a:p>
            <a:pPr marL="1257300" lvl="2" indent="-342900" algn="l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Position (bar), position (line), luminance, length, area, angle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Unlike previous studies, users must recreate the viz (rather than report values)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Measures: bias, precision, error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Results: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Traditional rankings do not hold! Task is more complex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Rankings varied depending on the number of marks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Channel effectiveness changed based on task</a:t>
            </a:r>
            <a:endParaRPr lang="en-PT" dirty="0"/>
          </a:p>
        </p:txBody>
      </p:sp>
    </p:spTree>
    <p:extLst>
      <p:ext uri="{BB962C8B-B14F-4D97-AF65-F5344CB8AC3E}">
        <p14:creationId xmlns:p14="http://schemas.microsoft.com/office/powerpoint/2010/main" val="182187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E84E09-74D6-B2E4-8861-3E6E918BFA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4550A981-C838-DEF1-418B-03A1EBCD23D6}"/>
              </a:ext>
            </a:extLst>
          </p:cNvPr>
          <p:cNvSpPr txBox="1">
            <a:spLocks/>
          </p:cNvSpPr>
          <p:nvPr/>
        </p:nvSpPr>
        <p:spPr>
          <a:xfrm>
            <a:off x="328246" y="12210"/>
            <a:ext cx="11527692" cy="7458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/>
              <a:t>Visual </a:t>
            </a:r>
            <a:r>
              <a:rPr lang="en-US" sz="4400" b="1"/>
              <a:t>Channel Effectiveness Ranking</a:t>
            </a:r>
            <a:endParaRPr lang="en-PT" sz="4400" b="1" dirty="0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1D350C33-D11E-53CB-2C99-29A241C43B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8246" y="905934"/>
            <a:ext cx="4453961" cy="5605702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Previous work measured how accurately people can read data values based on different encodings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However, previous work only measured comparisons of 2 marks at a time.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Real-world data viz is more complex: multiple comparisons!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Question: Do these rankings hold for more complex data viz tasks?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PT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16750D3-60BA-307B-F03D-780086F4B1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2055" y="758091"/>
            <a:ext cx="292913" cy="519383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7CFB760-C6CB-8968-573F-A08BD143D1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5865" y="758091"/>
            <a:ext cx="4006190" cy="523110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E5B5B9A-917A-9D55-D313-F243CB8C11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08932" y="758091"/>
            <a:ext cx="2998566" cy="18941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97D5C7B-C488-0A1B-52D1-6F67A933771D}"/>
              </a:ext>
            </a:extLst>
          </p:cNvPr>
          <p:cNvSpPr txBox="1"/>
          <p:nvPr/>
        </p:nvSpPr>
        <p:spPr>
          <a:xfrm>
            <a:off x="50003" y="6188470"/>
            <a:ext cx="905892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McColeman, Caitlyn M., et al. "Rethinking the ranks of visual channels." </a:t>
            </a:r>
            <a:r>
              <a:rPr lang="en-US" i="1" dirty="0"/>
              <a:t>IEEE Transactions on Visualization and Computer Graphics</a:t>
            </a:r>
            <a:r>
              <a:rPr lang="en-US" dirty="0"/>
              <a:t> 28.1 (2021): 707-717.</a:t>
            </a:r>
          </a:p>
        </p:txBody>
      </p:sp>
    </p:spTree>
    <p:extLst>
      <p:ext uri="{BB962C8B-B14F-4D97-AF65-F5344CB8AC3E}">
        <p14:creationId xmlns:p14="http://schemas.microsoft.com/office/powerpoint/2010/main" val="2944427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1782B1-A215-CF87-5D0C-ADD15BDCF9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4BE3E9D9-455C-D541-007B-B5E5358894D4}"/>
              </a:ext>
            </a:extLst>
          </p:cNvPr>
          <p:cNvSpPr txBox="1">
            <a:spLocks/>
          </p:cNvSpPr>
          <p:nvPr/>
        </p:nvSpPr>
        <p:spPr>
          <a:xfrm>
            <a:off x="328246" y="12210"/>
            <a:ext cx="11527692" cy="7458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/>
              <a:t>Visual </a:t>
            </a:r>
            <a:r>
              <a:rPr lang="en-US" sz="4400" b="1"/>
              <a:t>Channel Effectiveness Ranking</a:t>
            </a:r>
            <a:endParaRPr lang="en-PT" sz="4400" b="1" dirty="0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31DC7D03-772D-1AA1-9B06-3F42440A25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8246" y="905934"/>
            <a:ext cx="11527692" cy="5605702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b="1" dirty="0"/>
              <a:t>User study: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Briefly show the user a viz </a:t>
            </a:r>
            <a:r>
              <a:rPr lang="en-US" dirty="0">
                <a:sym typeface="Wingdings" panose="05000000000000000000" pitchFamily="2" charset="2"/>
              </a:rPr>
              <a:t> remove the viz  ask them to re-create the viz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Conditions: visual channel, # of marks (working memory</a:t>
            </a:r>
          </a:p>
          <a:p>
            <a:pPr marL="1257300" lvl="2" indent="-342900" algn="l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Position (bar), position (line), luminance, length, area, angle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Unlike previous studies, users must recreate the viz (rather than report values)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Measures: bias, precision, error</a:t>
            </a:r>
            <a:endParaRPr lang="en-US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PT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6A9E740-346A-0561-B5E5-5005E3158F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463" y="2958818"/>
            <a:ext cx="10365257" cy="3886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007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DF9958-9A66-94D1-37F7-D5A79846DE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0A983CC6-6FF5-388A-671F-F91E19F5C9BF}"/>
              </a:ext>
            </a:extLst>
          </p:cNvPr>
          <p:cNvSpPr txBox="1">
            <a:spLocks/>
          </p:cNvSpPr>
          <p:nvPr/>
        </p:nvSpPr>
        <p:spPr>
          <a:xfrm>
            <a:off x="328246" y="12210"/>
            <a:ext cx="11527692" cy="7458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/>
              <a:t>Visual </a:t>
            </a:r>
            <a:r>
              <a:rPr lang="en-US" sz="4400" b="1"/>
              <a:t>Channel Effectiveness Ranking</a:t>
            </a:r>
            <a:endParaRPr lang="en-PT" sz="4400" b="1" dirty="0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AE1C00B3-F1E2-D058-53F5-1D56BBCE53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8246" y="905934"/>
            <a:ext cx="11527692" cy="5605702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b="1" dirty="0"/>
              <a:t>User study: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Briefly show the user a viz </a:t>
            </a:r>
            <a:r>
              <a:rPr lang="en-US" dirty="0">
                <a:sym typeface="Wingdings" panose="05000000000000000000" pitchFamily="2" charset="2"/>
              </a:rPr>
              <a:t> remove the viz  ask them to re-create the viz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Conditions: visual channel, # of marks (working memory</a:t>
            </a:r>
          </a:p>
          <a:p>
            <a:pPr marL="1257300" lvl="2" indent="-342900" algn="l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Position (bar), position (line), luminance, length, area, angle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Unlike previous studies, users must recreate the viz (rather than report values)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Measures: bias, precision, error</a:t>
            </a:r>
            <a:endParaRPr lang="en-US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PT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A6DBE2A-406A-8F41-600F-10B15D6147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2651" y="3148399"/>
            <a:ext cx="9718881" cy="3273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21182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2310F5-A640-1412-845A-1CAA833E3D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A79AEAB-9AF7-7D32-6428-3791E0B44DF3}"/>
              </a:ext>
            </a:extLst>
          </p:cNvPr>
          <p:cNvSpPr txBox="1">
            <a:spLocks/>
          </p:cNvSpPr>
          <p:nvPr/>
        </p:nvSpPr>
        <p:spPr>
          <a:xfrm>
            <a:off x="328246" y="12210"/>
            <a:ext cx="11527692" cy="7458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/>
              <a:t>Visual </a:t>
            </a:r>
            <a:r>
              <a:rPr lang="en-US" sz="4400" b="1"/>
              <a:t>Channel Effectiveness Ranking</a:t>
            </a:r>
            <a:endParaRPr lang="en-PT" sz="4400" b="1" dirty="0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6AD05ECC-EC08-3347-1633-E3EF01EB6A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8246" y="905934"/>
            <a:ext cx="10106672" cy="5605702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b="1" dirty="0">
                <a:sym typeface="Wingdings" panose="05000000000000000000" pitchFamily="2" charset="2"/>
              </a:rPr>
              <a:t>Results: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Traditional rankings do not hold! Task is more complex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Rankings varied depending on the number of marks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Channel effectiveness changed based on task</a:t>
            </a:r>
            <a:endParaRPr lang="en-PT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PT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7C6572D-940E-AD2A-ECB7-2A9E4E0811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98" y="2469511"/>
            <a:ext cx="12105604" cy="3482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598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406CFD-83E6-F497-CBBB-916A3EE8AB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7C899F22-C790-9478-3AF2-8595C75D98CC}"/>
              </a:ext>
            </a:extLst>
          </p:cNvPr>
          <p:cNvSpPr txBox="1">
            <a:spLocks/>
          </p:cNvSpPr>
          <p:nvPr/>
        </p:nvSpPr>
        <p:spPr>
          <a:xfrm>
            <a:off x="328246" y="12210"/>
            <a:ext cx="11527692" cy="7458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/>
              <a:t>Visual </a:t>
            </a:r>
            <a:r>
              <a:rPr lang="en-US" sz="4400" b="1"/>
              <a:t>Channel Effectiveness Ranking</a:t>
            </a:r>
            <a:endParaRPr lang="en-PT" sz="4400" b="1" dirty="0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D1506B53-CF68-6B9E-54C2-C2397FC4B1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8246" y="905934"/>
            <a:ext cx="10106672" cy="5605702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b="1" dirty="0">
                <a:sym typeface="Wingdings" panose="05000000000000000000" pitchFamily="2" charset="2"/>
              </a:rPr>
              <a:t>Results: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Traditional rankings do not hold! Task is more complex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Rankings varied depending on the number of marks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Channel effectiveness changed based on task</a:t>
            </a:r>
            <a:endParaRPr lang="en-PT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PT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2441935-1043-7F43-1749-20AA45B2CA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72" y="2680289"/>
            <a:ext cx="12177028" cy="3271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94565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4ABB8B-FE19-5C2D-9F6C-09286E6087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C471E4CD-4DBF-8BB5-BDCF-42565BF51E2C}"/>
              </a:ext>
            </a:extLst>
          </p:cNvPr>
          <p:cNvSpPr txBox="1">
            <a:spLocks/>
          </p:cNvSpPr>
          <p:nvPr/>
        </p:nvSpPr>
        <p:spPr>
          <a:xfrm>
            <a:off x="328246" y="12210"/>
            <a:ext cx="11527692" cy="7458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/>
              <a:t>Foveated Rendering for Volumetric Data</a:t>
            </a:r>
            <a:endParaRPr lang="en-PT" sz="4400" b="1" dirty="0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C4386438-4EF0-C23C-7CA5-2E04852016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8246" y="905934"/>
            <a:ext cx="5177819" cy="5605702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Volumetric data is very expensive to render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Highly detailed, 3D data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Important for medical fields and nature sciences (clouds, fluids, land, etc.)</a:t>
            </a:r>
          </a:p>
        </p:txBody>
      </p:sp>
      <p:pic>
        <p:nvPicPr>
          <p:cNvPr id="5" name="Picture 4" descr="A close-up of a water explosion&#10;&#10;Description automatically generated">
            <a:extLst>
              <a:ext uri="{FF2B5EF4-FFF2-40B4-BE49-F238E27FC236}">
                <a16:creationId xmlns:a16="http://schemas.microsoft.com/office/drawing/2014/main" id="{F1025F9F-31B0-9000-BD00-862C55078D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9936" y="1615647"/>
            <a:ext cx="6708638" cy="3772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800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BAA9B9-2718-EF06-7584-4635FC9DA1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652B01E3-8158-2A67-AB65-6B9D3EFE15D5}"/>
              </a:ext>
            </a:extLst>
          </p:cNvPr>
          <p:cNvSpPr txBox="1">
            <a:spLocks/>
          </p:cNvSpPr>
          <p:nvPr/>
        </p:nvSpPr>
        <p:spPr>
          <a:xfrm>
            <a:off x="328246" y="12210"/>
            <a:ext cx="11527692" cy="7458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/>
              <a:t>Foveated Rendering for Volumetric Data</a:t>
            </a:r>
            <a:endParaRPr lang="en-PT" sz="4400" b="1" dirty="0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BB99093E-4294-B69F-37D9-753DE1BC61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8246" y="905934"/>
            <a:ext cx="5177819" cy="5605702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Volumetric data is very expensive to render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Highly detailed, 3D data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Important for medical fields and nature sciences (clouds, fluids, land, etc.)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Visual quality is MUCH better in the fovea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We can exploit this for improved rendering performance!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PT" dirty="0">
                <a:hlinkClick r:id="rId3"/>
              </a:rPr>
              <a:t>https://www.nvidia.com/en-us/on-demand/session/gtcfall21-a31223/</a:t>
            </a:r>
            <a:endParaRPr lang="en-US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PT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6800497-C5FF-4483-C4FE-05CAD4284C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7022" y="1710813"/>
            <a:ext cx="6904978" cy="3477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25655D-D487-DF4A-C8A1-A1FB220509A6}"/>
              </a:ext>
            </a:extLst>
          </p:cNvPr>
          <p:cNvSpPr txBox="1"/>
          <p:nvPr/>
        </p:nvSpPr>
        <p:spPr>
          <a:xfrm>
            <a:off x="271250" y="5993259"/>
            <a:ext cx="110086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Bauer, David, Qi Wu, and Kwan-Liu Ma. "</a:t>
            </a:r>
            <a:r>
              <a:rPr lang="en-US" dirty="0" err="1"/>
              <a:t>Fovolnet</a:t>
            </a:r>
            <a:r>
              <a:rPr lang="en-US" dirty="0"/>
              <a:t>: Fast volume rendering using foveated deep neural networks." </a:t>
            </a:r>
            <a:r>
              <a:rPr lang="en-US" i="1" dirty="0"/>
              <a:t>IEEE transactions on visualization and computer graphics</a:t>
            </a:r>
            <a:r>
              <a:rPr lang="en-US" dirty="0"/>
              <a:t> 29.1 (2022): 515-525.</a:t>
            </a:r>
          </a:p>
        </p:txBody>
      </p:sp>
    </p:spTree>
    <p:extLst>
      <p:ext uri="{BB962C8B-B14F-4D97-AF65-F5344CB8AC3E}">
        <p14:creationId xmlns:p14="http://schemas.microsoft.com/office/powerpoint/2010/main" val="2649623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CE30DA-4306-FA70-B30A-49E4AC03CF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55E8C9A4-ECE5-AA48-FBA1-C5ABF8153BC2}"/>
              </a:ext>
            </a:extLst>
          </p:cNvPr>
          <p:cNvSpPr txBox="1">
            <a:spLocks/>
          </p:cNvSpPr>
          <p:nvPr/>
        </p:nvSpPr>
        <p:spPr>
          <a:xfrm>
            <a:off x="328246" y="12210"/>
            <a:ext cx="11527692" cy="7458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/>
              <a:t>Foveated Rendering for Volumetric Data</a:t>
            </a:r>
            <a:endParaRPr lang="en-PT" sz="4400" b="1" dirty="0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020CD431-4E5E-0614-4EFA-90B2760941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8246" y="905934"/>
            <a:ext cx="10290593" cy="5605702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b="1" dirty="0"/>
              <a:t>Solution: 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Machine learning model to reconstruct sparse version of the full volumetric dataset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Render in lower quality in the periphery </a:t>
            </a:r>
            <a:r>
              <a:rPr lang="en-US" dirty="0">
                <a:sym typeface="Wingdings" panose="05000000000000000000" pitchFamily="2" charset="2"/>
              </a:rPr>
              <a:t> user cannot notice the difference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b="1" dirty="0">
                <a:sym typeface="Wingdings" panose="05000000000000000000" pitchFamily="2" charset="2"/>
              </a:rPr>
              <a:t>Results:</a:t>
            </a:r>
            <a:endParaRPr lang="en-US" b="1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DCEDEB-B9BA-2C80-2B07-4F3ADFBECD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07768"/>
            <a:ext cx="12192000" cy="4103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858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01897F-4F1E-A4DF-7613-2E89F1B3E9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CABB9DEC-BDFC-0997-A190-BAEFF56BFDDC}"/>
              </a:ext>
            </a:extLst>
          </p:cNvPr>
          <p:cNvSpPr txBox="1">
            <a:spLocks/>
          </p:cNvSpPr>
          <p:nvPr/>
        </p:nvSpPr>
        <p:spPr>
          <a:xfrm>
            <a:off x="328246" y="12210"/>
            <a:ext cx="11527692" cy="7458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/>
              <a:t>Visualization Literacy of LLMs</a:t>
            </a:r>
            <a:endParaRPr lang="en-PT" sz="4400" b="1" dirty="0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B93FAE1D-115F-1B31-DF18-0B059C284A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8246" y="905934"/>
            <a:ext cx="11527692" cy="5605702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b="1" dirty="0"/>
              <a:t>Results: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PT" dirty="0"/>
              <a:t>Chart Question Answering</a:t>
            </a:r>
            <a:r>
              <a:rPr lang="en-US" dirty="0"/>
              <a:t> results:</a:t>
            </a:r>
          </a:p>
          <a:p>
            <a:pPr marL="1257300" lvl="2" indent="-342900" algn="l">
              <a:buFont typeface="Arial" panose="020B0604020202020204" pitchFamily="34" charset="0"/>
              <a:buChar char="•"/>
            </a:pPr>
            <a:r>
              <a:rPr lang="en-US" dirty="0"/>
              <a:t>Does well when data is provided</a:t>
            </a:r>
          </a:p>
          <a:p>
            <a:pPr marL="1257300" lvl="2" indent="-342900" algn="l">
              <a:buFont typeface="Arial" panose="020B0604020202020204" pitchFamily="34" charset="0"/>
              <a:buChar char="•"/>
            </a:pPr>
            <a:r>
              <a:rPr lang="en-US" dirty="0"/>
              <a:t>Pretty bad when no data is provided</a:t>
            </a:r>
          </a:p>
          <a:p>
            <a:pPr marL="1257300" lvl="2" indent="-342900" algn="l">
              <a:buFont typeface="Arial" panose="020B0604020202020204" pitchFamily="34" charset="0"/>
              <a:buChar char="•"/>
            </a:pPr>
            <a:r>
              <a:rPr lang="en-US" dirty="0"/>
              <a:t>Depends on the task, too</a:t>
            </a:r>
            <a:endParaRPr lang="en-PT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86FCE75-A7BA-F5FD-7510-2860047F50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238" y="2881991"/>
            <a:ext cx="9291523" cy="3410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04937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D95D6C-7E0D-A5FC-E0BC-04F80435A9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86DBE6DC-5F48-67C9-E387-20AC9233DBCF}"/>
              </a:ext>
            </a:extLst>
          </p:cNvPr>
          <p:cNvSpPr txBox="1">
            <a:spLocks/>
          </p:cNvSpPr>
          <p:nvPr/>
        </p:nvSpPr>
        <p:spPr>
          <a:xfrm>
            <a:off x="328246" y="12210"/>
            <a:ext cx="11527692" cy="7458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/>
              <a:t>Foveated Rendering for Volumetric Data</a:t>
            </a:r>
            <a:endParaRPr lang="en-PT" sz="4400" b="1" dirty="0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BDEF86FD-5706-6004-D7A7-7122689654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8246" y="905934"/>
            <a:ext cx="10290593" cy="5605702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b="1" dirty="0"/>
              <a:t>Solution: 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Machine learning model to reconstruct sparse version of the full volumetric dataset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Render in lower quality in the periphery </a:t>
            </a:r>
            <a:r>
              <a:rPr lang="en-US" dirty="0">
                <a:sym typeface="Wingdings" panose="05000000000000000000" pitchFamily="2" charset="2"/>
              </a:rPr>
              <a:t> user cannot notice the difference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b="1" dirty="0">
                <a:sym typeface="Wingdings" panose="05000000000000000000" pitchFamily="2" charset="2"/>
              </a:rPr>
              <a:t>Results:</a:t>
            </a:r>
            <a:endParaRPr lang="en-US" b="1" dirty="0"/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1BC4B2-D967-E442-092C-ECE4A01D52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908" y="2410352"/>
            <a:ext cx="12192000" cy="4101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01525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E3BE529A-1BDB-B281-4AB3-9C7D83A792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0F4B888F-4F18-5541-5F0E-4D31239FC46B}"/>
              </a:ext>
            </a:extLst>
          </p:cNvPr>
          <p:cNvSpPr txBox="1">
            <a:spLocks/>
          </p:cNvSpPr>
          <p:nvPr/>
        </p:nvSpPr>
        <p:spPr>
          <a:xfrm>
            <a:off x="328246" y="12210"/>
            <a:ext cx="11527692" cy="7458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/>
              <a:t>TODO</a:t>
            </a:r>
            <a:endParaRPr lang="en-PT" sz="4400" b="1" dirty="0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5DB491FB-151C-764D-FFEE-760442CBDB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8246" y="905934"/>
            <a:ext cx="11527692" cy="5605702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TODO</a:t>
            </a:r>
            <a:endParaRPr lang="en-PT" dirty="0"/>
          </a:p>
        </p:txBody>
      </p:sp>
    </p:spTree>
    <p:extLst>
      <p:ext uri="{BB962C8B-B14F-4D97-AF65-F5344CB8AC3E}">
        <p14:creationId xmlns:p14="http://schemas.microsoft.com/office/powerpoint/2010/main" val="2929882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591C56-A296-A050-B12B-B3CAEF0A74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EAF42B42-DE2A-877B-0EE2-536F9B306D41}"/>
              </a:ext>
            </a:extLst>
          </p:cNvPr>
          <p:cNvSpPr txBox="1">
            <a:spLocks/>
          </p:cNvSpPr>
          <p:nvPr/>
        </p:nvSpPr>
        <p:spPr>
          <a:xfrm>
            <a:off x="328246" y="12210"/>
            <a:ext cx="11527692" cy="7458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/>
              <a:t>Visualization Literacy of LLMs</a:t>
            </a:r>
            <a:endParaRPr lang="en-PT" sz="4400" b="1" dirty="0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6FEDC470-C222-48FA-0402-AD3ADDE05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8246" y="905934"/>
            <a:ext cx="11527692" cy="5605702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b="1" dirty="0"/>
              <a:t>Results: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GPT-4 can’t recognize colors</a:t>
            </a:r>
            <a:endParaRPr lang="en-PT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DB9E60-B487-890A-F2BF-7F20BCC0C8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062" y="1827165"/>
            <a:ext cx="11288700" cy="4124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4541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10513</TotalTime>
  <Words>3652</Words>
  <Application>Microsoft Office PowerPoint</Application>
  <PresentationFormat>Widescreen</PresentationFormat>
  <Paragraphs>693</Paragraphs>
  <Slides>81</Slides>
  <Notes>81</Notes>
  <HiddenSlides>3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81</vt:i4>
      </vt:variant>
    </vt:vector>
  </HeadingPairs>
  <TitlesOfParts>
    <vt:vector size="87" baseType="lpstr">
      <vt:lpstr>Arial</vt:lpstr>
      <vt:lpstr>Calibri</vt:lpstr>
      <vt:lpstr>Calibri Light</vt:lpstr>
      <vt:lpstr>Montserrat SemiBold</vt:lpstr>
      <vt:lpstr>Wingdings</vt:lpstr>
      <vt:lpstr>Office Theme</vt:lpstr>
      <vt:lpstr>CS-GY 6313 B:  Information Visualization</vt:lpstr>
      <vt:lpstr>PowerPoint Presentation</vt:lpstr>
      <vt:lpstr>PowerPoint Presentation</vt:lpstr>
      <vt:lpstr>AI/Machine Learning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Interaction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 Viz Theory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Perception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CS-GY 6313 B:  Information Visualization</dc:title>
  <dc:creator>Niall Luke Williams</dc:creator>
  <cp:lastModifiedBy>Niall Williams</cp:lastModifiedBy>
  <cp:revision>1967</cp:revision>
  <dcterms:created xsi:type="dcterms:W3CDTF">2024-09-03T12:45:09Z</dcterms:created>
  <dcterms:modified xsi:type="dcterms:W3CDTF">2024-11-21T15:33:34Z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name="NXPowerLiteLastOptimized" pid="2">
    <vt:lpwstr>11042286</vt:lpwstr>
  </property>
  <property fmtid="{D5CDD505-2E9C-101B-9397-08002B2CF9AE}" name="NXPowerLiteSettings" pid="3">
    <vt:lpwstr>F7000400038000</vt:lpwstr>
  </property>
  <property fmtid="{D5CDD505-2E9C-101B-9397-08002B2CF9AE}" name="NXPowerLiteVersion" pid="4">
    <vt:lpwstr>S10.3.1</vt:lpwstr>
  </property>
</Properties>
</file>